
<file path=[Content_Types].xml><?xml version="1.0" encoding="utf-8"?>
<Types xmlns="http://schemas.openxmlformats.org/package/2006/content-types">
  <Default Extension="xml" ContentType="application/xml"/>
  <Default Extension="jpeg" ContentType="image/jpeg"/>
  <Default Extension="jpg" ContentType="image/jpeg"/>
  <Default Extension="tiff" ContentType="image/tiff"/>
  <Default Extension="emf" ContentType="image/x-emf"/>
  <Default Extension="rels" ContentType="application/vnd.openxmlformats-package.relationships+xml"/>
  <Default Extension="gif" ContentType="image/gif"/>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775" r:id="rId1"/>
  </p:sldMasterIdLst>
  <p:notesMasterIdLst>
    <p:notesMasterId r:id="rId41"/>
  </p:notesMasterIdLst>
  <p:handoutMasterIdLst>
    <p:handoutMasterId r:id="rId42"/>
  </p:handoutMasterIdLst>
  <p:sldIdLst>
    <p:sldId id="372" r:id="rId2"/>
    <p:sldId id="407" r:id="rId3"/>
    <p:sldId id="408" r:id="rId4"/>
    <p:sldId id="373" r:id="rId5"/>
    <p:sldId id="374" r:id="rId6"/>
    <p:sldId id="375" r:id="rId7"/>
    <p:sldId id="377" r:id="rId8"/>
    <p:sldId id="378" r:id="rId9"/>
    <p:sldId id="376" r:id="rId10"/>
    <p:sldId id="379" r:id="rId11"/>
    <p:sldId id="256" r:id="rId12"/>
    <p:sldId id="370" r:id="rId13"/>
    <p:sldId id="371" r:id="rId14"/>
    <p:sldId id="380" r:id="rId15"/>
    <p:sldId id="381" r:id="rId16"/>
    <p:sldId id="382" r:id="rId17"/>
    <p:sldId id="384" r:id="rId18"/>
    <p:sldId id="383" r:id="rId19"/>
    <p:sldId id="385" r:id="rId20"/>
    <p:sldId id="386" r:id="rId21"/>
    <p:sldId id="387" r:id="rId22"/>
    <p:sldId id="388" r:id="rId23"/>
    <p:sldId id="389" r:id="rId24"/>
    <p:sldId id="390" r:id="rId25"/>
    <p:sldId id="391" r:id="rId26"/>
    <p:sldId id="392" r:id="rId27"/>
    <p:sldId id="393" r:id="rId28"/>
    <p:sldId id="394" r:id="rId29"/>
    <p:sldId id="395" r:id="rId30"/>
    <p:sldId id="396" r:id="rId31"/>
    <p:sldId id="406" r:id="rId32"/>
    <p:sldId id="398" r:id="rId33"/>
    <p:sldId id="405" r:id="rId34"/>
    <p:sldId id="399" r:id="rId35"/>
    <p:sldId id="400" r:id="rId36"/>
    <p:sldId id="401" r:id="rId37"/>
    <p:sldId id="403" r:id="rId38"/>
    <p:sldId id="404" r:id="rId39"/>
    <p:sldId id="402" r:id="rId40"/>
  </p:sldIdLst>
  <p:sldSz cx="12192000" cy="6858000"/>
  <p:notesSz cx="6858000" cy="9144000"/>
  <p:defaultTextStyle>
    <a:defPPr>
      <a:defRPr lang="en-US"/>
    </a:defPPr>
    <a:lvl1pPr algn="l" rtl="0" eaLnBrk="0" fontAlgn="base" hangingPunct="0">
      <a:spcBef>
        <a:spcPct val="0"/>
      </a:spcBef>
      <a:spcAft>
        <a:spcPct val="0"/>
      </a:spcAft>
      <a:defRPr sz="2400" kern="1200">
        <a:solidFill>
          <a:schemeClr val="tx1"/>
        </a:solidFill>
        <a:latin typeface="Times" charset="0"/>
        <a:ea typeface="ＭＳ Ｐゴシック" charset="-128"/>
        <a:cs typeface="ＭＳ Ｐゴシック" charset="-128"/>
      </a:defRPr>
    </a:lvl1pPr>
    <a:lvl2pPr marL="457200" algn="l" rtl="0" eaLnBrk="0" fontAlgn="base" hangingPunct="0">
      <a:spcBef>
        <a:spcPct val="0"/>
      </a:spcBef>
      <a:spcAft>
        <a:spcPct val="0"/>
      </a:spcAft>
      <a:defRPr sz="2400" kern="1200">
        <a:solidFill>
          <a:schemeClr val="tx1"/>
        </a:solidFill>
        <a:latin typeface="Times" charset="0"/>
        <a:ea typeface="ＭＳ Ｐゴシック" charset="-128"/>
        <a:cs typeface="ＭＳ Ｐゴシック" charset="-128"/>
      </a:defRPr>
    </a:lvl2pPr>
    <a:lvl3pPr marL="914400" algn="l" rtl="0" eaLnBrk="0" fontAlgn="base" hangingPunct="0">
      <a:spcBef>
        <a:spcPct val="0"/>
      </a:spcBef>
      <a:spcAft>
        <a:spcPct val="0"/>
      </a:spcAft>
      <a:defRPr sz="2400" kern="1200">
        <a:solidFill>
          <a:schemeClr val="tx1"/>
        </a:solidFill>
        <a:latin typeface="Times" charset="0"/>
        <a:ea typeface="ＭＳ Ｐゴシック" charset="-128"/>
        <a:cs typeface="ＭＳ Ｐゴシック" charset="-128"/>
      </a:defRPr>
    </a:lvl3pPr>
    <a:lvl4pPr marL="1371600" algn="l" rtl="0" eaLnBrk="0" fontAlgn="base" hangingPunct="0">
      <a:spcBef>
        <a:spcPct val="0"/>
      </a:spcBef>
      <a:spcAft>
        <a:spcPct val="0"/>
      </a:spcAft>
      <a:defRPr sz="2400" kern="1200">
        <a:solidFill>
          <a:schemeClr val="tx1"/>
        </a:solidFill>
        <a:latin typeface="Times" charset="0"/>
        <a:ea typeface="ＭＳ Ｐゴシック" charset="-128"/>
        <a:cs typeface="ＭＳ Ｐゴシック" charset="-128"/>
      </a:defRPr>
    </a:lvl4pPr>
    <a:lvl5pPr marL="1828800" algn="l" rtl="0" eaLnBrk="0" fontAlgn="base" hangingPunct="0">
      <a:spcBef>
        <a:spcPct val="0"/>
      </a:spcBef>
      <a:spcAft>
        <a:spcPct val="0"/>
      </a:spcAft>
      <a:defRPr sz="2400" kern="1200">
        <a:solidFill>
          <a:schemeClr val="tx1"/>
        </a:solidFill>
        <a:latin typeface="Times" charset="0"/>
        <a:ea typeface="ＭＳ Ｐゴシック" charset="-128"/>
        <a:cs typeface="ＭＳ Ｐゴシック" charset="-128"/>
      </a:defRPr>
    </a:lvl5pPr>
    <a:lvl6pPr marL="2286000" algn="l" defTabSz="914400" rtl="0" eaLnBrk="1" latinLnBrk="0" hangingPunct="1">
      <a:defRPr sz="2400" kern="1200">
        <a:solidFill>
          <a:schemeClr val="tx1"/>
        </a:solidFill>
        <a:latin typeface="Times" charset="0"/>
        <a:ea typeface="ＭＳ Ｐゴシック" charset="-128"/>
        <a:cs typeface="ＭＳ Ｐゴシック" charset="-128"/>
      </a:defRPr>
    </a:lvl6pPr>
    <a:lvl7pPr marL="2743200" algn="l" defTabSz="914400" rtl="0" eaLnBrk="1" latinLnBrk="0" hangingPunct="1">
      <a:defRPr sz="2400" kern="1200">
        <a:solidFill>
          <a:schemeClr val="tx1"/>
        </a:solidFill>
        <a:latin typeface="Times" charset="0"/>
        <a:ea typeface="ＭＳ Ｐゴシック" charset="-128"/>
        <a:cs typeface="ＭＳ Ｐゴシック" charset="-128"/>
      </a:defRPr>
    </a:lvl7pPr>
    <a:lvl8pPr marL="3200400" algn="l" defTabSz="914400" rtl="0" eaLnBrk="1" latinLnBrk="0" hangingPunct="1">
      <a:defRPr sz="2400" kern="1200">
        <a:solidFill>
          <a:schemeClr val="tx1"/>
        </a:solidFill>
        <a:latin typeface="Times" charset="0"/>
        <a:ea typeface="ＭＳ Ｐゴシック" charset="-128"/>
        <a:cs typeface="ＭＳ Ｐゴシック" charset="-128"/>
      </a:defRPr>
    </a:lvl8pPr>
    <a:lvl9pPr marL="3657600" algn="l" defTabSz="914400" rtl="0" eaLnBrk="1" latinLnBrk="0" hangingPunct="1">
      <a:defRPr sz="2400" kern="1200">
        <a:solidFill>
          <a:schemeClr val="tx1"/>
        </a:solidFill>
        <a:latin typeface="Times" charset="0"/>
        <a:ea typeface="ＭＳ Ｐゴシック" charset="-128"/>
        <a:cs typeface="ＭＳ Ｐゴシック" charset="-128"/>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00FFCC"/>
    <a:srgbClr val="FF3300"/>
    <a:srgbClr val="060D94"/>
    <a:srgbClr val="0E08A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4089"/>
    <p:restoredTop sz="86422"/>
  </p:normalViewPr>
  <p:slideViewPr>
    <p:cSldViewPr>
      <p:cViewPr varScale="1">
        <p:scale>
          <a:sx n="121" d="100"/>
          <a:sy n="121" d="100"/>
        </p:scale>
        <p:origin x="176" y="5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notesMaster" Target="notesMasters/notesMaster1.xml"/><Relationship Id="rId42" Type="http://schemas.openxmlformats.org/officeDocument/2006/relationships/handoutMaster" Target="handoutMasters/handoutMaster1.xml"/><Relationship Id="rId43" Type="http://schemas.openxmlformats.org/officeDocument/2006/relationships/presProps" Target="presProps.xml"/><Relationship Id="rId44" Type="http://schemas.openxmlformats.org/officeDocument/2006/relationships/viewProps" Target="viewProps.xml"/><Relationship Id="rId45"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cs typeface="+mn-cs"/>
              </a:defRPr>
            </a:lvl1pPr>
          </a:lstStyle>
          <a:p>
            <a:pPr>
              <a:defRPr/>
            </a:pPr>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cs typeface="+mn-cs"/>
              </a:defRPr>
            </a:lvl1pPr>
          </a:lstStyle>
          <a:p>
            <a:pPr>
              <a:defRPr/>
            </a:pPr>
            <a:fld id="{10AC5546-6FCD-7948-A28C-8138E783F61A}" type="datetimeFigureOut">
              <a:rPr lang="en-US"/>
              <a:pPr>
                <a:defRPr/>
              </a:pPr>
              <a:t>9/6/18</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cs typeface="+mn-cs"/>
              </a:defRPr>
            </a:lvl1pPr>
          </a:lstStyle>
          <a:p>
            <a:pPr>
              <a:defRPr/>
            </a:pPr>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cs typeface="+mn-cs"/>
              </a:defRPr>
            </a:lvl1pPr>
          </a:lstStyle>
          <a:p>
            <a:pPr>
              <a:defRPr/>
            </a:pPr>
            <a:fld id="{38155237-AC3C-B64A-ADEA-86971DDAD1AC}" type="slidenum">
              <a:rPr lang="en-US"/>
              <a:pPr>
                <a:defRPr/>
              </a:pPr>
              <a:t>‹#›</a:t>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987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Times" panose="02020603050405020304" pitchFamily="18" charset="0"/>
                <a:ea typeface="+mn-ea"/>
                <a:cs typeface="+mn-cs"/>
              </a:defRPr>
            </a:lvl1pPr>
          </a:lstStyle>
          <a:p>
            <a:pPr>
              <a:defRPr/>
            </a:pPr>
            <a:endParaRPr lang="en-US"/>
          </a:p>
        </p:txBody>
      </p:sp>
      <p:sp>
        <p:nvSpPr>
          <p:cNvPr id="79875"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Times" panose="02020603050405020304" pitchFamily="18" charset="0"/>
                <a:ea typeface="+mn-ea"/>
                <a:cs typeface="+mn-cs"/>
              </a:defRPr>
            </a:lvl1pPr>
          </a:lstStyle>
          <a:p>
            <a:pPr>
              <a:defRPr/>
            </a:pPr>
            <a:endParaRPr lang="en-US"/>
          </a:p>
        </p:txBody>
      </p:sp>
      <p:sp>
        <p:nvSpPr>
          <p:cNvPr id="13316" name="Rectangle 4"/>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79877"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79878"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Times" panose="02020603050405020304" pitchFamily="18" charset="0"/>
                <a:ea typeface="+mn-ea"/>
                <a:cs typeface="+mn-cs"/>
              </a:defRPr>
            </a:lvl1pPr>
          </a:lstStyle>
          <a:p>
            <a:pPr>
              <a:defRPr/>
            </a:pPr>
            <a:endParaRPr lang="en-US"/>
          </a:p>
        </p:txBody>
      </p:sp>
      <p:sp>
        <p:nvSpPr>
          <p:cNvPr id="79879"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cs typeface="+mn-cs"/>
              </a:defRPr>
            </a:lvl1pPr>
          </a:lstStyle>
          <a:p>
            <a:pPr>
              <a:defRPr/>
            </a:pPr>
            <a:fld id="{F823FE26-E6EA-8F4E-8DAE-CB9E4A773A6D}" type="slidenum">
              <a:rPr lang="en-US" altLang="x-none"/>
              <a:pPr>
                <a:defRPr/>
              </a:pPr>
              <a:t>‹#›</a:t>
            </a:fld>
            <a:endParaRPr lang="en-US" altLang="x-none"/>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pitchFamily="18" charset="0"/>
        <a:ea typeface="ＭＳ Ｐゴシック" charset="0"/>
        <a:cs typeface="ＭＳ Ｐゴシック" charset="0"/>
      </a:defRPr>
    </a:lvl1pPr>
    <a:lvl2pPr marL="457200" algn="l" rtl="0" eaLnBrk="0" fontAlgn="base" hangingPunct="0">
      <a:spcBef>
        <a:spcPct val="30000"/>
      </a:spcBef>
      <a:spcAft>
        <a:spcPct val="0"/>
      </a:spcAft>
      <a:defRPr sz="1200" kern="1200">
        <a:solidFill>
          <a:schemeClr val="tx1"/>
        </a:solidFill>
        <a:latin typeface="Times" pitchFamily="18" charset="0"/>
        <a:ea typeface="ＭＳ Ｐゴシック" charset="0"/>
        <a:cs typeface="ＭＳ Ｐゴシック" charset="-128"/>
      </a:defRPr>
    </a:lvl2pPr>
    <a:lvl3pPr marL="914400" algn="l" rtl="0" eaLnBrk="0" fontAlgn="base" hangingPunct="0">
      <a:spcBef>
        <a:spcPct val="30000"/>
      </a:spcBef>
      <a:spcAft>
        <a:spcPct val="0"/>
      </a:spcAft>
      <a:defRPr sz="1200" kern="1200">
        <a:solidFill>
          <a:schemeClr val="tx1"/>
        </a:solidFill>
        <a:latin typeface="Times" pitchFamily="18" charset="0"/>
        <a:ea typeface="ＭＳ Ｐゴシック" charset="0"/>
        <a:cs typeface="ＭＳ Ｐゴシック" charset="-128"/>
      </a:defRPr>
    </a:lvl3pPr>
    <a:lvl4pPr marL="1371600" algn="l" rtl="0" eaLnBrk="0" fontAlgn="base" hangingPunct="0">
      <a:spcBef>
        <a:spcPct val="30000"/>
      </a:spcBef>
      <a:spcAft>
        <a:spcPct val="0"/>
      </a:spcAft>
      <a:defRPr sz="1200" kern="1200">
        <a:solidFill>
          <a:schemeClr val="tx1"/>
        </a:solidFill>
        <a:latin typeface="Times" pitchFamily="18" charset="0"/>
        <a:ea typeface="ＭＳ Ｐゴシック" charset="0"/>
        <a:cs typeface="ＭＳ Ｐゴシック" charset="-128"/>
      </a:defRPr>
    </a:lvl4pPr>
    <a:lvl5pPr marL="1828800" algn="l" rtl="0" eaLnBrk="0" fontAlgn="base" hangingPunct="0">
      <a:spcBef>
        <a:spcPct val="30000"/>
      </a:spcBef>
      <a:spcAft>
        <a:spcPct val="0"/>
      </a:spcAft>
      <a:defRPr sz="1200" kern="1200">
        <a:solidFill>
          <a:schemeClr val="tx1"/>
        </a:solidFill>
        <a:latin typeface="Times" pitchFamily="18" charset="0"/>
        <a:ea typeface="ＭＳ Ｐゴシック" charset="0"/>
        <a:cs typeface="ＭＳ Ｐゴシック" charset="-128"/>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what I read this weekend, I think it applies to learning physics as well as anything else new</a:t>
            </a:r>
            <a:endParaRPr lang="en-US" dirty="0"/>
          </a:p>
        </p:txBody>
      </p:sp>
      <p:sp>
        <p:nvSpPr>
          <p:cNvPr id="4" name="Slide Number Placeholder 3"/>
          <p:cNvSpPr>
            <a:spLocks noGrp="1"/>
          </p:cNvSpPr>
          <p:nvPr>
            <p:ph type="sldNum" sz="quarter" idx="10"/>
          </p:nvPr>
        </p:nvSpPr>
        <p:spPr/>
        <p:txBody>
          <a:bodyPr/>
          <a:lstStyle/>
          <a:p>
            <a:pPr>
              <a:defRPr/>
            </a:pPr>
            <a:fld id="{F823FE26-E6EA-8F4E-8DAE-CB9E4A773A6D}" type="slidenum">
              <a:rPr lang="en-US" altLang="x-none" smtClean="0"/>
              <a:pPr>
                <a:defRPr/>
              </a:pPr>
              <a:t>1</a:t>
            </a:fld>
            <a:endParaRPr lang="en-US" altLang="x-none"/>
          </a:p>
        </p:txBody>
      </p:sp>
    </p:spTree>
    <p:extLst>
      <p:ext uri="{BB962C8B-B14F-4D97-AF65-F5344CB8AC3E}">
        <p14:creationId xmlns:p14="http://schemas.microsoft.com/office/powerpoint/2010/main" val="6042752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823FE26-E6EA-8F4E-8DAE-CB9E4A773A6D}" type="slidenum">
              <a:rPr lang="en-US" altLang="x-none" smtClean="0"/>
              <a:pPr>
                <a:defRPr/>
              </a:pPr>
              <a:t>10</a:t>
            </a:fld>
            <a:endParaRPr lang="en-US" altLang="x-none"/>
          </a:p>
        </p:txBody>
      </p:sp>
    </p:spTree>
    <p:extLst>
      <p:ext uri="{BB962C8B-B14F-4D97-AF65-F5344CB8AC3E}">
        <p14:creationId xmlns:p14="http://schemas.microsoft.com/office/powerpoint/2010/main" val="12641028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ＭＳ Ｐゴシック" charset="-128"/>
                <a:cs typeface="ＭＳ Ｐゴシック" charset="-128"/>
              </a:defRPr>
            </a:lvl1pPr>
            <a:lvl2pPr marL="742950" indent="-285750">
              <a:defRPr sz="2400">
                <a:solidFill>
                  <a:schemeClr val="tx1"/>
                </a:solidFill>
                <a:latin typeface="Times" charset="0"/>
                <a:ea typeface="ＭＳ Ｐゴシック" charset="-128"/>
                <a:cs typeface="ＭＳ Ｐゴシック" charset="-128"/>
              </a:defRPr>
            </a:lvl2pPr>
            <a:lvl3pPr marL="1143000" indent="-228600">
              <a:defRPr sz="2400">
                <a:solidFill>
                  <a:schemeClr val="tx1"/>
                </a:solidFill>
                <a:latin typeface="Times" charset="0"/>
                <a:ea typeface="ＭＳ Ｐゴシック" charset="-128"/>
                <a:cs typeface="ＭＳ Ｐゴシック" charset="-128"/>
              </a:defRPr>
            </a:lvl3pPr>
            <a:lvl4pPr marL="1600200" indent="-228600">
              <a:defRPr sz="2400">
                <a:solidFill>
                  <a:schemeClr val="tx1"/>
                </a:solidFill>
                <a:latin typeface="Times" charset="0"/>
                <a:ea typeface="ＭＳ Ｐゴシック" charset="-128"/>
                <a:cs typeface="ＭＳ Ｐゴシック" charset="-128"/>
              </a:defRPr>
            </a:lvl4pPr>
            <a:lvl5pPr marL="2057400" indent="-228600">
              <a:defRPr sz="2400">
                <a:solidFill>
                  <a:schemeClr val="tx1"/>
                </a:solidFill>
                <a:latin typeface="Times" charset="0"/>
                <a:ea typeface="ＭＳ Ｐゴシック" charset="-128"/>
                <a:cs typeface="ＭＳ Ｐゴシック" charset="-128"/>
              </a:defRPr>
            </a:lvl5pPr>
            <a:lvl6pPr marL="2514600" indent="-228600" eaLnBrk="0" fontAlgn="base" hangingPunct="0">
              <a:spcBef>
                <a:spcPct val="0"/>
              </a:spcBef>
              <a:spcAft>
                <a:spcPct val="0"/>
              </a:spcAft>
              <a:defRPr sz="2400">
                <a:solidFill>
                  <a:schemeClr val="tx1"/>
                </a:solidFill>
                <a:latin typeface="Times" charset="0"/>
                <a:ea typeface="ＭＳ Ｐゴシック" charset="-128"/>
                <a:cs typeface="ＭＳ Ｐゴシック" charset="-128"/>
              </a:defRPr>
            </a:lvl6pPr>
            <a:lvl7pPr marL="2971800" indent="-228600" eaLnBrk="0" fontAlgn="base" hangingPunct="0">
              <a:spcBef>
                <a:spcPct val="0"/>
              </a:spcBef>
              <a:spcAft>
                <a:spcPct val="0"/>
              </a:spcAft>
              <a:defRPr sz="2400">
                <a:solidFill>
                  <a:schemeClr val="tx1"/>
                </a:solidFill>
                <a:latin typeface="Times" charset="0"/>
                <a:ea typeface="ＭＳ Ｐゴシック" charset="-128"/>
                <a:cs typeface="ＭＳ Ｐゴシック" charset="-128"/>
              </a:defRPr>
            </a:lvl7pPr>
            <a:lvl8pPr marL="3429000" indent="-228600" eaLnBrk="0" fontAlgn="base" hangingPunct="0">
              <a:spcBef>
                <a:spcPct val="0"/>
              </a:spcBef>
              <a:spcAft>
                <a:spcPct val="0"/>
              </a:spcAft>
              <a:defRPr sz="2400">
                <a:solidFill>
                  <a:schemeClr val="tx1"/>
                </a:solidFill>
                <a:latin typeface="Times" charset="0"/>
                <a:ea typeface="ＭＳ Ｐゴシック" charset="-128"/>
                <a:cs typeface="ＭＳ Ｐゴシック" charset="-128"/>
              </a:defRPr>
            </a:lvl8pPr>
            <a:lvl9pPr marL="3886200" indent="-228600" eaLnBrk="0" fontAlgn="base" hangingPunct="0">
              <a:spcBef>
                <a:spcPct val="0"/>
              </a:spcBef>
              <a:spcAft>
                <a:spcPct val="0"/>
              </a:spcAft>
              <a:defRPr sz="2400">
                <a:solidFill>
                  <a:schemeClr val="tx1"/>
                </a:solidFill>
                <a:latin typeface="Times" charset="0"/>
                <a:ea typeface="ＭＳ Ｐゴシック" charset="-128"/>
                <a:cs typeface="ＭＳ Ｐゴシック" charset="-128"/>
              </a:defRPr>
            </a:lvl9pPr>
          </a:lstStyle>
          <a:p>
            <a:fld id="{A3AF1A5C-414E-AD48-A905-8159E5D93331}" type="slidenum">
              <a:rPr lang="en-US" altLang="x-none" sz="1200"/>
              <a:pPr/>
              <a:t>11</a:t>
            </a:fld>
            <a:endParaRPr lang="en-US" altLang="x-none" sz="1200"/>
          </a:p>
        </p:txBody>
      </p:sp>
      <p:sp>
        <p:nvSpPr>
          <p:cNvPr id="16386" name="Rectangle 2"/>
          <p:cNvSpPr>
            <a:spLocks noGrp="1" noRot="1" noChangeAspect="1" noChangeArrowheads="1" noTextEdit="1"/>
          </p:cNvSpPr>
          <p:nvPr>
            <p:ph type="sldImg"/>
          </p:nvPr>
        </p:nvSpPr>
        <p:spPr>
          <a:ln/>
        </p:spPr>
      </p:sp>
      <p:sp>
        <p:nvSpPr>
          <p:cNvPr id="1638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ru-RU" altLang="x-none" dirty="0">
              <a:latin typeface="Times" charset="0"/>
              <a:ea typeface="ＭＳ Ｐゴシック" charset="-128"/>
              <a:cs typeface="ＭＳ Ｐゴシック" charset="-128"/>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Slide Image Placeholder 1"/>
          <p:cNvSpPr>
            <a:spLocks noGrp="1" noRot="1" noChangeAspect="1" noTextEdit="1"/>
          </p:cNvSpPr>
          <p:nvPr>
            <p:ph type="sldImg"/>
          </p:nvPr>
        </p:nvSpPr>
        <p:spPr>
          <a:ln/>
        </p:spPr>
      </p:sp>
      <p:sp>
        <p:nvSpPr>
          <p:cNvPr id="1843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x-none" altLang="x-none">
              <a:latin typeface="Times" charset="0"/>
              <a:ea typeface="ＭＳ Ｐゴシック" charset="-128"/>
              <a:cs typeface="ＭＳ Ｐゴシック" charset="-128"/>
            </a:endParaRPr>
          </a:p>
        </p:txBody>
      </p:sp>
      <p:sp>
        <p:nvSpPr>
          <p:cNvPr id="1843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ＭＳ Ｐゴシック" charset="-128"/>
                <a:cs typeface="ＭＳ Ｐゴシック" charset="-128"/>
              </a:defRPr>
            </a:lvl1pPr>
            <a:lvl2pPr marL="742950" indent="-285750">
              <a:defRPr sz="2400">
                <a:solidFill>
                  <a:schemeClr val="tx1"/>
                </a:solidFill>
                <a:latin typeface="Times" charset="0"/>
                <a:ea typeface="ＭＳ Ｐゴシック" charset="-128"/>
                <a:cs typeface="ＭＳ Ｐゴシック" charset="-128"/>
              </a:defRPr>
            </a:lvl2pPr>
            <a:lvl3pPr marL="1143000" indent="-228600">
              <a:defRPr sz="2400">
                <a:solidFill>
                  <a:schemeClr val="tx1"/>
                </a:solidFill>
                <a:latin typeface="Times" charset="0"/>
                <a:ea typeface="ＭＳ Ｐゴシック" charset="-128"/>
                <a:cs typeface="ＭＳ Ｐゴシック" charset="-128"/>
              </a:defRPr>
            </a:lvl3pPr>
            <a:lvl4pPr marL="1600200" indent="-228600">
              <a:defRPr sz="2400">
                <a:solidFill>
                  <a:schemeClr val="tx1"/>
                </a:solidFill>
                <a:latin typeface="Times" charset="0"/>
                <a:ea typeface="ＭＳ Ｐゴシック" charset="-128"/>
                <a:cs typeface="ＭＳ Ｐゴシック" charset="-128"/>
              </a:defRPr>
            </a:lvl4pPr>
            <a:lvl5pPr marL="2057400" indent="-228600">
              <a:defRPr sz="2400">
                <a:solidFill>
                  <a:schemeClr val="tx1"/>
                </a:solidFill>
                <a:latin typeface="Times" charset="0"/>
                <a:ea typeface="ＭＳ Ｐゴシック" charset="-128"/>
                <a:cs typeface="ＭＳ Ｐゴシック" charset="-128"/>
              </a:defRPr>
            </a:lvl5pPr>
            <a:lvl6pPr marL="2514600" indent="-228600" eaLnBrk="0" fontAlgn="base" hangingPunct="0">
              <a:spcBef>
                <a:spcPct val="0"/>
              </a:spcBef>
              <a:spcAft>
                <a:spcPct val="0"/>
              </a:spcAft>
              <a:defRPr sz="2400">
                <a:solidFill>
                  <a:schemeClr val="tx1"/>
                </a:solidFill>
                <a:latin typeface="Times" charset="0"/>
                <a:ea typeface="ＭＳ Ｐゴシック" charset="-128"/>
                <a:cs typeface="ＭＳ Ｐゴシック" charset="-128"/>
              </a:defRPr>
            </a:lvl6pPr>
            <a:lvl7pPr marL="2971800" indent="-228600" eaLnBrk="0" fontAlgn="base" hangingPunct="0">
              <a:spcBef>
                <a:spcPct val="0"/>
              </a:spcBef>
              <a:spcAft>
                <a:spcPct val="0"/>
              </a:spcAft>
              <a:defRPr sz="2400">
                <a:solidFill>
                  <a:schemeClr val="tx1"/>
                </a:solidFill>
                <a:latin typeface="Times" charset="0"/>
                <a:ea typeface="ＭＳ Ｐゴシック" charset="-128"/>
                <a:cs typeface="ＭＳ Ｐゴシック" charset="-128"/>
              </a:defRPr>
            </a:lvl7pPr>
            <a:lvl8pPr marL="3429000" indent="-228600" eaLnBrk="0" fontAlgn="base" hangingPunct="0">
              <a:spcBef>
                <a:spcPct val="0"/>
              </a:spcBef>
              <a:spcAft>
                <a:spcPct val="0"/>
              </a:spcAft>
              <a:defRPr sz="2400">
                <a:solidFill>
                  <a:schemeClr val="tx1"/>
                </a:solidFill>
                <a:latin typeface="Times" charset="0"/>
                <a:ea typeface="ＭＳ Ｐゴシック" charset="-128"/>
                <a:cs typeface="ＭＳ Ｐゴシック" charset="-128"/>
              </a:defRPr>
            </a:lvl8pPr>
            <a:lvl9pPr marL="3886200" indent="-228600" eaLnBrk="0" fontAlgn="base" hangingPunct="0">
              <a:spcBef>
                <a:spcPct val="0"/>
              </a:spcBef>
              <a:spcAft>
                <a:spcPct val="0"/>
              </a:spcAft>
              <a:defRPr sz="2400">
                <a:solidFill>
                  <a:schemeClr val="tx1"/>
                </a:solidFill>
                <a:latin typeface="Times" charset="0"/>
                <a:ea typeface="ＭＳ Ｐゴシック" charset="-128"/>
                <a:cs typeface="ＭＳ Ｐゴシック" charset="-128"/>
              </a:defRPr>
            </a:lvl9pPr>
          </a:lstStyle>
          <a:p>
            <a:fld id="{A963BF94-F198-2E4C-8F24-7C2981B741EA}" type="slidenum">
              <a:rPr lang="en-US" altLang="x-none" sz="1200"/>
              <a:pPr/>
              <a:t>12</a:t>
            </a:fld>
            <a:endParaRPr lang="en-US" altLang="x-none" sz="120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Slide Image Placeholder 1"/>
          <p:cNvSpPr>
            <a:spLocks noGrp="1" noRot="1" noChangeAspect="1" noTextEdit="1"/>
          </p:cNvSpPr>
          <p:nvPr>
            <p:ph type="sldImg"/>
          </p:nvPr>
        </p:nvSpPr>
        <p:spPr>
          <a:ln/>
        </p:spPr>
      </p:sp>
      <p:sp>
        <p:nvSpPr>
          <p:cNvPr id="20482"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x-none" altLang="x-none">
              <a:latin typeface="Times" charset="0"/>
              <a:ea typeface="ＭＳ Ｐゴシック" charset="-128"/>
              <a:cs typeface="ＭＳ Ｐゴシック" charset="-128"/>
            </a:endParaRPr>
          </a:p>
        </p:txBody>
      </p:sp>
      <p:sp>
        <p:nvSpPr>
          <p:cNvPr id="20483"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ＭＳ Ｐゴシック" charset="-128"/>
                <a:cs typeface="ＭＳ Ｐゴシック" charset="-128"/>
              </a:defRPr>
            </a:lvl1pPr>
            <a:lvl2pPr marL="742950" indent="-285750">
              <a:defRPr sz="2400">
                <a:solidFill>
                  <a:schemeClr val="tx1"/>
                </a:solidFill>
                <a:latin typeface="Times" charset="0"/>
                <a:ea typeface="ＭＳ Ｐゴシック" charset="-128"/>
                <a:cs typeface="ＭＳ Ｐゴシック" charset="-128"/>
              </a:defRPr>
            </a:lvl2pPr>
            <a:lvl3pPr marL="1143000" indent="-228600">
              <a:defRPr sz="2400">
                <a:solidFill>
                  <a:schemeClr val="tx1"/>
                </a:solidFill>
                <a:latin typeface="Times" charset="0"/>
                <a:ea typeface="ＭＳ Ｐゴシック" charset="-128"/>
                <a:cs typeface="ＭＳ Ｐゴシック" charset="-128"/>
              </a:defRPr>
            </a:lvl3pPr>
            <a:lvl4pPr marL="1600200" indent="-228600">
              <a:defRPr sz="2400">
                <a:solidFill>
                  <a:schemeClr val="tx1"/>
                </a:solidFill>
                <a:latin typeface="Times" charset="0"/>
                <a:ea typeface="ＭＳ Ｐゴシック" charset="-128"/>
                <a:cs typeface="ＭＳ Ｐゴシック" charset="-128"/>
              </a:defRPr>
            </a:lvl4pPr>
            <a:lvl5pPr marL="2057400" indent="-228600">
              <a:defRPr sz="2400">
                <a:solidFill>
                  <a:schemeClr val="tx1"/>
                </a:solidFill>
                <a:latin typeface="Times" charset="0"/>
                <a:ea typeface="ＭＳ Ｐゴシック" charset="-128"/>
                <a:cs typeface="ＭＳ Ｐゴシック" charset="-128"/>
              </a:defRPr>
            </a:lvl5pPr>
            <a:lvl6pPr marL="2514600" indent="-228600" eaLnBrk="0" fontAlgn="base" hangingPunct="0">
              <a:spcBef>
                <a:spcPct val="0"/>
              </a:spcBef>
              <a:spcAft>
                <a:spcPct val="0"/>
              </a:spcAft>
              <a:defRPr sz="2400">
                <a:solidFill>
                  <a:schemeClr val="tx1"/>
                </a:solidFill>
                <a:latin typeface="Times" charset="0"/>
                <a:ea typeface="ＭＳ Ｐゴシック" charset="-128"/>
                <a:cs typeface="ＭＳ Ｐゴシック" charset="-128"/>
              </a:defRPr>
            </a:lvl6pPr>
            <a:lvl7pPr marL="2971800" indent="-228600" eaLnBrk="0" fontAlgn="base" hangingPunct="0">
              <a:spcBef>
                <a:spcPct val="0"/>
              </a:spcBef>
              <a:spcAft>
                <a:spcPct val="0"/>
              </a:spcAft>
              <a:defRPr sz="2400">
                <a:solidFill>
                  <a:schemeClr val="tx1"/>
                </a:solidFill>
                <a:latin typeface="Times" charset="0"/>
                <a:ea typeface="ＭＳ Ｐゴシック" charset="-128"/>
                <a:cs typeface="ＭＳ Ｐゴシック" charset="-128"/>
              </a:defRPr>
            </a:lvl7pPr>
            <a:lvl8pPr marL="3429000" indent="-228600" eaLnBrk="0" fontAlgn="base" hangingPunct="0">
              <a:spcBef>
                <a:spcPct val="0"/>
              </a:spcBef>
              <a:spcAft>
                <a:spcPct val="0"/>
              </a:spcAft>
              <a:defRPr sz="2400">
                <a:solidFill>
                  <a:schemeClr val="tx1"/>
                </a:solidFill>
                <a:latin typeface="Times" charset="0"/>
                <a:ea typeface="ＭＳ Ｐゴシック" charset="-128"/>
                <a:cs typeface="ＭＳ Ｐゴシック" charset="-128"/>
              </a:defRPr>
            </a:lvl8pPr>
            <a:lvl9pPr marL="3886200" indent="-228600" eaLnBrk="0" fontAlgn="base" hangingPunct="0">
              <a:spcBef>
                <a:spcPct val="0"/>
              </a:spcBef>
              <a:spcAft>
                <a:spcPct val="0"/>
              </a:spcAft>
              <a:defRPr sz="2400">
                <a:solidFill>
                  <a:schemeClr val="tx1"/>
                </a:solidFill>
                <a:latin typeface="Times" charset="0"/>
                <a:ea typeface="ＭＳ Ｐゴシック" charset="-128"/>
                <a:cs typeface="ＭＳ Ｐゴシック" charset="-128"/>
              </a:defRPr>
            </a:lvl9pPr>
          </a:lstStyle>
          <a:p>
            <a:fld id="{FE2F2351-5959-0442-8BA1-3DF0B2D167D8}" type="slidenum">
              <a:rPr lang="en-US" altLang="x-none" sz="1200"/>
              <a:pPr/>
              <a:t>13</a:t>
            </a:fld>
            <a:endParaRPr lang="en-US" altLang="x-none" sz="120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a:t>
            </a:r>
            <a:r>
              <a:rPr lang="en-US" dirty="0" err="1" smtClean="0"/>
              <a:t>twitter.com</a:t>
            </a:r>
            <a:r>
              <a:rPr lang="en-US" dirty="0" smtClean="0"/>
              <a:t>/jajohnson51/status/816827622369935362</a:t>
            </a:r>
            <a:endParaRPr lang="en-US" dirty="0"/>
          </a:p>
        </p:txBody>
      </p:sp>
      <p:sp>
        <p:nvSpPr>
          <p:cNvPr id="4" name="Slide Number Placeholder 3"/>
          <p:cNvSpPr>
            <a:spLocks noGrp="1"/>
          </p:cNvSpPr>
          <p:nvPr>
            <p:ph type="sldNum" sz="quarter" idx="10"/>
          </p:nvPr>
        </p:nvSpPr>
        <p:spPr/>
        <p:txBody>
          <a:bodyPr/>
          <a:lstStyle/>
          <a:p>
            <a:pPr>
              <a:defRPr/>
            </a:pPr>
            <a:fld id="{F823FE26-E6EA-8F4E-8DAE-CB9E4A773A6D}" type="slidenum">
              <a:rPr lang="en-US" altLang="x-none" smtClean="0"/>
              <a:pPr>
                <a:defRPr/>
              </a:pPr>
              <a:t>14</a:t>
            </a:fld>
            <a:endParaRPr lang="en-US" altLang="x-none"/>
          </a:p>
        </p:txBody>
      </p:sp>
    </p:spTree>
    <p:extLst>
      <p:ext uri="{BB962C8B-B14F-4D97-AF65-F5344CB8AC3E}">
        <p14:creationId xmlns:p14="http://schemas.microsoft.com/office/powerpoint/2010/main" val="5582829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823FE26-E6EA-8F4E-8DAE-CB9E4A773A6D}" type="slidenum">
              <a:rPr lang="en-US" altLang="x-none" smtClean="0"/>
              <a:pPr>
                <a:defRPr/>
              </a:pPr>
              <a:t>15</a:t>
            </a:fld>
            <a:endParaRPr lang="en-US" altLang="x-none"/>
          </a:p>
        </p:txBody>
      </p:sp>
    </p:spTree>
    <p:extLst>
      <p:ext uri="{BB962C8B-B14F-4D97-AF65-F5344CB8AC3E}">
        <p14:creationId xmlns:p14="http://schemas.microsoft.com/office/powerpoint/2010/main" val="7216869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823FE26-E6EA-8F4E-8DAE-CB9E4A773A6D}" type="slidenum">
              <a:rPr lang="en-US" altLang="x-none" smtClean="0"/>
              <a:pPr>
                <a:defRPr/>
              </a:pPr>
              <a:t>16</a:t>
            </a:fld>
            <a:endParaRPr lang="en-US" altLang="x-none"/>
          </a:p>
        </p:txBody>
      </p:sp>
    </p:spTree>
    <p:extLst>
      <p:ext uri="{BB962C8B-B14F-4D97-AF65-F5344CB8AC3E}">
        <p14:creationId xmlns:p14="http://schemas.microsoft.com/office/powerpoint/2010/main" val="4043421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823FE26-E6EA-8F4E-8DAE-CB9E4A773A6D}" type="slidenum">
              <a:rPr lang="en-US" altLang="x-none" smtClean="0"/>
              <a:pPr>
                <a:defRPr/>
              </a:pPr>
              <a:t>17</a:t>
            </a:fld>
            <a:endParaRPr lang="en-US" altLang="x-none"/>
          </a:p>
        </p:txBody>
      </p:sp>
    </p:spTree>
    <p:extLst>
      <p:ext uri="{BB962C8B-B14F-4D97-AF65-F5344CB8AC3E}">
        <p14:creationId xmlns:p14="http://schemas.microsoft.com/office/powerpoint/2010/main" val="11402391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823FE26-E6EA-8F4E-8DAE-CB9E4A773A6D}" type="slidenum">
              <a:rPr lang="en-US" altLang="x-none" smtClean="0"/>
              <a:pPr>
                <a:defRPr/>
              </a:pPr>
              <a:t>18</a:t>
            </a:fld>
            <a:endParaRPr lang="en-US" altLang="x-none"/>
          </a:p>
        </p:txBody>
      </p:sp>
    </p:spTree>
    <p:extLst>
      <p:ext uri="{BB962C8B-B14F-4D97-AF65-F5344CB8AC3E}">
        <p14:creationId xmlns:p14="http://schemas.microsoft.com/office/powerpoint/2010/main" val="20025597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High pressure keeps water from going into a gas phase or a solid</a:t>
            </a:r>
            <a:r>
              <a:rPr lang="en-US" baseline="0" dirty="0" smtClean="0"/>
              <a:t> phase.</a:t>
            </a:r>
          </a:p>
          <a:p>
            <a:r>
              <a:rPr lang="en-US" baseline="0" dirty="0" smtClean="0"/>
              <a:t>Increasing pressure makes it harder for molecules to escape water into a gas phase: the energy required to escape gets higher, </a:t>
            </a:r>
            <a:r>
              <a:rPr lang="en-US" baseline="0" smtClean="0"/>
              <a:t>the boiling point rises.</a:t>
            </a:r>
            <a:endParaRPr lang="en-US" dirty="0" smtClean="0"/>
          </a:p>
          <a:p>
            <a:r>
              <a:rPr lang="en-US" dirty="0" smtClean="0"/>
              <a:t>In the Earth, the pressure doesn’t allow the iron in earth’s core to move freely, so despite the heat and energy of the iron atoms, they stay tightly bound to their neighbors.</a:t>
            </a:r>
          </a:p>
        </p:txBody>
      </p:sp>
      <p:sp>
        <p:nvSpPr>
          <p:cNvPr id="4" name="Slide Number Placeholder 3"/>
          <p:cNvSpPr>
            <a:spLocks noGrp="1"/>
          </p:cNvSpPr>
          <p:nvPr>
            <p:ph type="sldNum" sz="quarter" idx="10"/>
          </p:nvPr>
        </p:nvSpPr>
        <p:spPr/>
        <p:txBody>
          <a:bodyPr/>
          <a:lstStyle/>
          <a:p>
            <a:pPr>
              <a:defRPr/>
            </a:pPr>
            <a:fld id="{F823FE26-E6EA-8F4E-8DAE-CB9E4A773A6D}" type="slidenum">
              <a:rPr lang="en-US" altLang="x-none" smtClean="0"/>
              <a:pPr>
                <a:defRPr/>
              </a:pPr>
              <a:t>19</a:t>
            </a:fld>
            <a:endParaRPr lang="en-US" altLang="x-none"/>
          </a:p>
        </p:txBody>
      </p:sp>
    </p:spTree>
    <p:extLst>
      <p:ext uri="{BB962C8B-B14F-4D97-AF65-F5344CB8AC3E}">
        <p14:creationId xmlns:p14="http://schemas.microsoft.com/office/powerpoint/2010/main" val="7298501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67P compared to Denver, I’m pretty</a:t>
            </a:r>
            <a:r>
              <a:rPr lang="en-US" baseline="0" dirty="0" smtClean="0"/>
              <a:t> sure https://</a:t>
            </a:r>
            <a:r>
              <a:rPr lang="en-US" baseline="0" dirty="0" err="1" smtClean="0"/>
              <a:t>twitter.com</a:t>
            </a:r>
            <a:r>
              <a:rPr lang="en-US" baseline="0" dirty="0" smtClean="0"/>
              <a:t>/</a:t>
            </a:r>
            <a:r>
              <a:rPr lang="en-US" baseline="0" dirty="0" err="1" smtClean="0"/>
              <a:t>AntonioParis</a:t>
            </a:r>
            <a:r>
              <a:rPr lang="en-US" baseline="0" dirty="0" smtClean="0"/>
              <a:t>/status/1039274847719829504</a:t>
            </a:r>
          </a:p>
          <a:p>
            <a:r>
              <a:rPr lang="en-US" sz="1200" b="0" i="0" kern="1200" dirty="0" smtClean="0">
                <a:solidFill>
                  <a:schemeClr val="tx1"/>
                </a:solidFill>
                <a:effectLst/>
                <a:latin typeface="Times" pitchFamily="18" charset="0"/>
                <a:ea typeface="ＭＳ Ｐゴシック" charset="0"/>
                <a:cs typeface="ＭＳ Ｐゴシック" charset="0"/>
              </a:rPr>
              <a:t>67P/</a:t>
            </a:r>
            <a:r>
              <a:rPr lang="en-US" sz="1200" b="0" i="0" kern="1200" dirty="0" err="1" smtClean="0">
                <a:solidFill>
                  <a:schemeClr val="tx1"/>
                </a:solidFill>
                <a:effectLst/>
                <a:latin typeface="Times" pitchFamily="18" charset="0"/>
                <a:ea typeface="ＭＳ Ｐゴシック" charset="0"/>
                <a:cs typeface="ＭＳ Ｐゴシック" charset="0"/>
              </a:rPr>
              <a:t>Churyumov-Gerasimenko</a:t>
            </a:r>
            <a:r>
              <a:rPr lang="en-US" sz="1200" b="0" i="0" kern="1200" dirty="0" smtClean="0">
                <a:solidFill>
                  <a:schemeClr val="tx1"/>
                </a:solidFill>
                <a:effectLst/>
                <a:latin typeface="Times" pitchFamily="18" charset="0"/>
                <a:ea typeface="ＭＳ Ｐゴシック" charset="0"/>
                <a:cs typeface="ＭＳ Ｐゴシック" charset="0"/>
              </a:rPr>
              <a:t> is the full name of the comet</a:t>
            </a:r>
            <a:endParaRPr lang="en-US" baseline="0" dirty="0" smtClean="0"/>
          </a:p>
          <a:p>
            <a:endParaRPr lang="en-US" dirty="0"/>
          </a:p>
        </p:txBody>
      </p:sp>
      <p:sp>
        <p:nvSpPr>
          <p:cNvPr id="4" name="Slide Number Placeholder 3"/>
          <p:cNvSpPr>
            <a:spLocks noGrp="1"/>
          </p:cNvSpPr>
          <p:nvPr>
            <p:ph type="sldNum" sz="quarter" idx="10"/>
          </p:nvPr>
        </p:nvSpPr>
        <p:spPr/>
        <p:txBody>
          <a:bodyPr/>
          <a:lstStyle/>
          <a:p>
            <a:pPr>
              <a:defRPr/>
            </a:pPr>
            <a:fld id="{F823FE26-E6EA-8F4E-8DAE-CB9E4A773A6D}" type="slidenum">
              <a:rPr lang="en-US" altLang="x-none" smtClean="0"/>
              <a:pPr>
                <a:defRPr/>
              </a:pPr>
              <a:t>2</a:t>
            </a:fld>
            <a:endParaRPr lang="en-US" altLang="x-none"/>
          </a:p>
        </p:txBody>
      </p:sp>
    </p:spTree>
    <p:extLst>
      <p:ext uri="{BB962C8B-B14F-4D97-AF65-F5344CB8AC3E}">
        <p14:creationId xmlns:p14="http://schemas.microsoft.com/office/powerpoint/2010/main" val="4780701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823FE26-E6EA-8F4E-8DAE-CB9E4A773A6D}" type="slidenum">
              <a:rPr lang="en-US" altLang="x-none" smtClean="0"/>
              <a:pPr>
                <a:defRPr/>
              </a:pPr>
              <a:t>20</a:t>
            </a:fld>
            <a:endParaRPr lang="en-US" altLang="x-none"/>
          </a:p>
        </p:txBody>
      </p:sp>
    </p:spTree>
    <p:extLst>
      <p:ext uri="{BB962C8B-B14F-4D97-AF65-F5344CB8AC3E}">
        <p14:creationId xmlns:p14="http://schemas.microsoft.com/office/powerpoint/2010/main" val="165823776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823FE26-E6EA-8F4E-8DAE-CB9E4A773A6D}" type="slidenum">
              <a:rPr lang="en-US" altLang="x-none" smtClean="0"/>
              <a:pPr>
                <a:defRPr/>
              </a:pPr>
              <a:t>21</a:t>
            </a:fld>
            <a:endParaRPr lang="en-US" altLang="x-none"/>
          </a:p>
        </p:txBody>
      </p:sp>
    </p:spTree>
    <p:extLst>
      <p:ext uri="{BB962C8B-B14F-4D97-AF65-F5344CB8AC3E}">
        <p14:creationId xmlns:p14="http://schemas.microsoft.com/office/powerpoint/2010/main" val="21068124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823FE26-E6EA-8F4E-8DAE-CB9E4A773A6D}" type="slidenum">
              <a:rPr lang="en-US" altLang="x-none" smtClean="0"/>
              <a:pPr>
                <a:defRPr/>
              </a:pPr>
              <a:t>22</a:t>
            </a:fld>
            <a:endParaRPr lang="en-US" altLang="x-none"/>
          </a:p>
        </p:txBody>
      </p:sp>
    </p:spTree>
    <p:extLst>
      <p:ext uri="{BB962C8B-B14F-4D97-AF65-F5344CB8AC3E}">
        <p14:creationId xmlns:p14="http://schemas.microsoft.com/office/powerpoint/2010/main" val="148612246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a:t>
            </a:r>
            <a:r>
              <a:rPr lang="en-US" dirty="0" err="1" smtClean="0"/>
              <a:t>en.wikipedia.org</a:t>
            </a:r>
            <a:r>
              <a:rPr lang="en-US" dirty="0" smtClean="0"/>
              <a:t>/wiki/Bohr–</a:t>
            </a:r>
            <a:r>
              <a:rPr lang="en-US" dirty="0" err="1" smtClean="0"/>
              <a:t>Einstein_debates</a:t>
            </a:r>
            <a:endParaRPr lang="en-US" dirty="0"/>
          </a:p>
        </p:txBody>
      </p:sp>
      <p:sp>
        <p:nvSpPr>
          <p:cNvPr id="4" name="Slide Number Placeholder 3"/>
          <p:cNvSpPr>
            <a:spLocks noGrp="1"/>
          </p:cNvSpPr>
          <p:nvPr>
            <p:ph type="sldNum" sz="quarter" idx="10"/>
          </p:nvPr>
        </p:nvSpPr>
        <p:spPr/>
        <p:txBody>
          <a:bodyPr/>
          <a:lstStyle/>
          <a:p>
            <a:pPr>
              <a:defRPr/>
            </a:pPr>
            <a:fld id="{F823FE26-E6EA-8F4E-8DAE-CB9E4A773A6D}" type="slidenum">
              <a:rPr lang="en-US" altLang="x-none" smtClean="0"/>
              <a:pPr>
                <a:defRPr/>
              </a:pPr>
              <a:t>23</a:t>
            </a:fld>
            <a:endParaRPr lang="en-US" altLang="x-none"/>
          </a:p>
        </p:txBody>
      </p:sp>
    </p:spTree>
    <p:extLst>
      <p:ext uri="{BB962C8B-B14F-4D97-AF65-F5344CB8AC3E}">
        <p14:creationId xmlns:p14="http://schemas.microsoft.com/office/powerpoint/2010/main" val="147335408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Inset from lecture 8 slides</a:t>
            </a:r>
            <a:endParaRPr lang="en-US" dirty="0"/>
          </a:p>
        </p:txBody>
      </p:sp>
      <p:sp>
        <p:nvSpPr>
          <p:cNvPr id="4" name="Slide Number Placeholder 3"/>
          <p:cNvSpPr>
            <a:spLocks noGrp="1"/>
          </p:cNvSpPr>
          <p:nvPr>
            <p:ph type="sldNum" sz="quarter" idx="10"/>
          </p:nvPr>
        </p:nvSpPr>
        <p:spPr/>
        <p:txBody>
          <a:bodyPr/>
          <a:lstStyle/>
          <a:p>
            <a:pPr>
              <a:defRPr/>
            </a:pPr>
            <a:fld id="{F823FE26-E6EA-8F4E-8DAE-CB9E4A773A6D}" type="slidenum">
              <a:rPr lang="en-US" altLang="x-none" smtClean="0"/>
              <a:pPr>
                <a:defRPr/>
              </a:pPr>
              <a:t>24</a:t>
            </a:fld>
            <a:endParaRPr lang="en-US" altLang="x-none"/>
          </a:p>
        </p:txBody>
      </p:sp>
    </p:spTree>
    <p:extLst>
      <p:ext uri="{BB962C8B-B14F-4D97-AF65-F5344CB8AC3E}">
        <p14:creationId xmlns:p14="http://schemas.microsoft.com/office/powerpoint/2010/main" val="143010600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823FE26-E6EA-8F4E-8DAE-CB9E4A773A6D}" type="slidenum">
              <a:rPr lang="en-US" altLang="x-none" smtClean="0"/>
              <a:pPr>
                <a:defRPr/>
              </a:pPr>
              <a:t>25</a:t>
            </a:fld>
            <a:endParaRPr lang="en-US" altLang="x-none"/>
          </a:p>
        </p:txBody>
      </p:sp>
    </p:spTree>
    <p:extLst>
      <p:ext uri="{BB962C8B-B14F-4D97-AF65-F5344CB8AC3E}">
        <p14:creationId xmlns:p14="http://schemas.microsoft.com/office/powerpoint/2010/main" val="202548825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823FE26-E6EA-8F4E-8DAE-CB9E4A773A6D}" type="slidenum">
              <a:rPr lang="en-US" altLang="x-none" smtClean="0"/>
              <a:pPr>
                <a:defRPr/>
              </a:pPr>
              <a:t>26</a:t>
            </a:fld>
            <a:endParaRPr lang="en-US" altLang="x-none"/>
          </a:p>
        </p:txBody>
      </p:sp>
    </p:spTree>
    <p:extLst>
      <p:ext uri="{BB962C8B-B14F-4D97-AF65-F5344CB8AC3E}">
        <p14:creationId xmlns:p14="http://schemas.microsoft.com/office/powerpoint/2010/main" val="47039676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823FE26-E6EA-8F4E-8DAE-CB9E4A773A6D}" type="slidenum">
              <a:rPr lang="en-US" altLang="x-none" smtClean="0"/>
              <a:pPr>
                <a:defRPr/>
              </a:pPr>
              <a:t>27</a:t>
            </a:fld>
            <a:endParaRPr lang="en-US" altLang="x-none"/>
          </a:p>
        </p:txBody>
      </p:sp>
    </p:spTree>
    <p:extLst>
      <p:ext uri="{BB962C8B-B14F-4D97-AF65-F5344CB8AC3E}">
        <p14:creationId xmlns:p14="http://schemas.microsoft.com/office/powerpoint/2010/main" val="107119197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spectrum of the sun. you see continuum emission</a:t>
            </a:r>
            <a:r>
              <a:rPr lang="en-US" baseline="0" dirty="0" smtClean="0"/>
              <a:t> (rainbow colors) and absorption (black lines of various broadness)</a:t>
            </a:r>
            <a:endParaRPr lang="en-US" dirty="0"/>
          </a:p>
        </p:txBody>
      </p:sp>
      <p:sp>
        <p:nvSpPr>
          <p:cNvPr id="4" name="Slide Number Placeholder 3"/>
          <p:cNvSpPr>
            <a:spLocks noGrp="1"/>
          </p:cNvSpPr>
          <p:nvPr>
            <p:ph type="sldNum" sz="quarter" idx="10"/>
          </p:nvPr>
        </p:nvSpPr>
        <p:spPr/>
        <p:txBody>
          <a:bodyPr/>
          <a:lstStyle/>
          <a:p>
            <a:pPr>
              <a:defRPr/>
            </a:pPr>
            <a:fld id="{F823FE26-E6EA-8F4E-8DAE-CB9E4A773A6D}" type="slidenum">
              <a:rPr lang="en-US" altLang="x-none" smtClean="0"/>
              <a:pPr>
                <a:defRPr/>
              </a:pPr>
              <a:t>28</a:t>
            </a:fld>
            <a:endParaRPr lang="en-US" altLang="x-none"/>
          </a:p>
        </p:txBody>
      </p:sp>
    </p:spTree>
    <p:extLst>
      <p:ext uri="{BB962C8B-B14F-4D97-AF65-F5344CB8AC3E}">
        <p14:creationId xmlns:p14="http://schemas.microsoft.com/office/powerpoint/2010/main" val="207570690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 the left, the Hydrogen</a:t>
            </a:r>
            <a:r>
              <a:rPr lang="en-US" baseline="0" dirty="0" smtClean="0"/>
              <a:t> alpha line of a young star. The x-axis is showing the </a:t>
            </a:r>
            <a:r>
              <a:rPr lang="en-US" baseline="0" dirty="0" err="1" smtClean="0"/>
              <a:t>doppler</a:t>
            </a:r>
            <a:r>
              <a:rPr lang="en-US" baseline="0" dirty="0" smtClean="0"/>
              <a:t> shift in velocity from the center of the line at 6563A. On the right, a model setup of this star, interacting with a circumstellar disk, via magnetic field.</a:t>
            </a:r>
            <a:endParaRPr lang="en-US" dirty="0"/>
          </a:p>
        </p:txBody>
      </p:sp>
      <p:sp>
        <p:nvSpPr>
          <p:cNvPr id="4" name="Slide Number Placeholder 3"/>
          <p:cNvSpPr>
            <a:spLocks noGrp="1"/>
          </p:cNvSpPr>
          <p:nvPr>
            <p:ph type="sldNum" sz="quarter" idx="10"/>
          </p:nvPr>
        </p:nvSpPr>
        <p:spPr/>
        <p:txBody>
          <a:bodyPr/>
          <a:lstStyle/>
          <a:p>
            <a:pPr>
              <a:defRPr/>
            </a:pPr>
            <a:fld id="{F823FE26-E6EA-8F4E-8DAE-CB9E4A773A6D}" type="slidenum">
              <a:rPr lang="en-US" altLang="x-none" smtClean="0"/>
              <a:pPr>
                <a:defRPr/>
              </a:pPr>
              <a:t>29</a:t>
            </a:fld>
            <a:endParaRPr lang="en-US" altLang="x-none"/>
          </a:p>
        </p:txBody>
      </p:sp>
    </p:spTree>
    <p:extLst>
      <p:ext uri="{BB962C8B-B14F-4D97-AF65-F5344CB8AC3E}">
        <p14:creationId xmlns:p14="http://schemas.microsoft.com/office/powerpoint/2010/main" val="20089953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t>
            </a:r>
            <a:r>
              <a:rPr lang="en-US" dirty="0" err="1" smtClean="0"/>
              <a:t>sci.esa.int</a:t>
            </a:r>
            <a:r>
              <a:rPr lang="en-US" dirty="0" smtClean="0"/>
              <a:t>/</a:t>
            </a:r>
            <a:r>
              <a:rPr lang="en-US" dirty="0" err="1" smtClean="0"/>
              <a:t>rosetta</a:t>
            </a:r>
            <a:r>
              <a:rPr lang="en-US" dirty="0" smtClean="0"/>
              <a:t>/14615-comet-67p/</a:t>
            </a:r>
            <a:endParaRPr lang="en-US" dirty="0"/>
          </a:p>
        </p:txBody>
      </p:sp>
      <p:sp>
        <p:nvSpPr>
          <p:cNvPr id="4" name="Slide Number Placeholder 3"/>
          <p:cNvSpPr>
            <a:spLocks noGrp="1"/>
          </p:cNvSpPr>
          <p:nvPr>
            <p:ph type="sldNum" sz="quarter" idx="10"/>
          </p:nvPr>
        </p:nvSpPr>
        <p:spPr/>
        <p:txBody>
          <a:bodyPr/>
          <a:lstStyle/>
          <a:p>
            <a:pPr>
              <a:defRPr/>
            </a:pPr>
            <a:fld id="{F823FE26-E6EA-8F4E-8DAE-CB9E4A773A6D}" type="slidenum">
              <a:rPr lang="en-US" altLang="x-none" smtClean="0"/>
              <a:pPr>
                <a:defRPr/>
              </a:pPr>
              <a:t>3</a:t>
            </a:fld>
            <a:endParaRPr lang="en-US" altLang="x-none"/>
          </a:p>
        </p:txBody>
      </p:sp>
    </p:spTree>
    <p:extLst>
      <p:ext uri="{BB962C8B-B14F-4D97-AF65-F5344CB8AC3E}">
        <p14:creationId xmlns:p14="http://schemas.microsoft.com/office/powerpoint/2010/main" val="12347701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823FE26-E6EA-8F4E-8DAE-CB9E4A773A6D}" type="slidenum">
              <a:rPr lang="en-US" altLang="x-none" smtClean="0"/>
              <a:pPr>
                <a:defRPr/>
              </a:pPr>
              <a:t>30</a:t>
            </a:fld>
            <a:endParaRPr lang="en-US" altLang="x-none"/>
          </a:p>
        </p:txBody>
      </p:sp>
    </p:spTree>
    <p:extLst>
      <p:ext uri="{BB962C8B-B14F-4D97-AF65-F5344CB8AC3E}">
        <p14:creationId xmlns:p14="http://schemas.microsoft.com/office/powerpoint/2010/main" val="116812783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My</a:t>
            </a:r>
            <a:r>
              <a:rPr lang="en-US" baseline="0" dirty="0" smtClean="0"/>
              <a:t> dog’s thermal emission, viewed in the infrared. Infrared light also reflects, like off of the stainless fridge!</a:t>
            </a:r>
            <a:endParaRPr lang="en-US" dirty="0"/>
          </a:p>
        </p:txBody>
      </p:sp>
      <p:sp>
        <p:nvSpPr>
          <p:cNvPr id="4" name="Slide Number Placeholder 3"/>
          <p:cNvSpPr>
            <a:spLocks noGrp="1"/>
          </p:cNvSpPr>
          <p:nvPr>
            <p:ph type="sldNum" sz="quarter" idx="10"/>
          </p:nvPr>
        </p:nvSpPr>
        <p:spPr/>
        <p:txBody>
          <a:bodyPr/>
          <a:lstStyle/>
          <a:p>
            <a:pPr>
              <a:defRPr/>
            </a:pPr>
            <a:fld id="{F823FE26-E6EA-8F4E-8DAE-CB9E4A773A6D}" type="slidenum">
              <a:rPr lang="en-US" altLang="x-none" smtClean="0"/>
              <a:pPr>
                <a:defRPr/>
              </a:pPr>
              <a:t>31</a:t>
            </a:fld>
            <a:endParaRPr lang="en-US" altLang="x-none"/>
          </a:p>
        </p:txBody>
      </p:sp>
    </p:spTree>
    <p:extLst>
      <p:ext uri="{BB962C8B-B14F-4D97-AF65-F5344CB8AC3E}">
        <p14:creationId xmlns:p14="http://schemas.microsoft.com/office/powerpoint/2010/main" val="40175482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823FE26-E6EA-8F4E-8DAE-CB9E4A773A6D}" type="slidenum">
              <a:rPr lang="en-US" altLang="x-none" smtClean="0"/>
              <a:pPr>
                <a:defRPr/>
              </a:pPr>
              <a:t>32</a:t>
            </a:fld>
            <a:endParaRPr lang="en-US" altLang="x-none"/>
          </a:p>
        </p:txBody>
      </p:sp>
    </p:spTree>
    <p:extLst>
      <p:ext uri="{BB962C8B-B14F-4D97-AF65-F5344CB8AC3E}">
        <p14:creationId xmlns:p14="http://schemas.microsoft.com/office/powerpoint/2010/main" val="42895474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https://</a:t>
            </a:r>
            <a:r>
              <a:rPr lang="en-US" dirty="0" err="1" smtClean="0"/>
              <a:t>web.calpoly.edu</a:t>
            </a:r>
            <a:r>
              <a:rPr lang="en-US" dirty="0" smtClean="0"/>
              <a:t>/~</a:t>
            </a:r>
            <a:r>
              <a:rPr lang="en-US" dirty="0" err="1" smtClean="0"/>
              <a:t>rfield</a:t>
            </a:r>
            <a:r>
              <a:rPr lang="en-US" dirty="0" smtClean="0"/>
              <a:t>/</a:t>
            </a:r>
            <a:r>
              <a:rPr lang="en-US" dirty="0" err="1" smtClean="0"/>
              <a:t>Thermalstructure.htm</a:t>
            </a:r>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F823FE26-E6EA-8F4E-8DAE-CB9E4A773A6D}" type="slidenum">
              <a:rPr lang="en-US" altLang="x-none" smtClean="0"/>
              <a:pPr>
                <a:defRPr/>
              </a:pPr>
              <a:t>33</a:t>
            </a:fld>
            <a:endParaRPr lang="en-US" altLang="x-none"/>
          </a:p>
        </p:txBody>
      </p:sp>
    </p:spTree>
    <p:extLst>
      <p:ext uri="{BB962C8B-B14F-4D97-AF65-F5344CB8AC3E}">
        <p14:creationId xmlns:p14="http://schemas.microsoft.com/office/powerpoint/2010/main" val="4426064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t>
            </a:r>
            <a:r>
              <a:rPr lang="en-US" dirty="0" err="1" smtClean="0"/>
              <a:t>spiff.rit.edu</a:t>
            </a:r>
            <a:r>
              <a:rPr lang="en-US" dirty="0" smtClean="0"/>
              <a:t>/classes/phys301/lectures/</a:t>
            </a:r>
            <a:r>
              <a:rPr lang="en-US" dirty="0" err="1" smtClean="0"/>
              <a:t>doppler</a:t>
            </a:r>
            <a:r>
              <a:rPr lang="en-US" dirty="0" smtClean="0"/>
              <a:t>/</a:t>
            </a:r>
            <a:r>
              <a:rPr lang="en-US" dirty="0" err="1" smtClean="0"/>
              <a:t>doppler.html</a:t>
            </a:r>
            <a:endParaRPr lang="en-US" dirty="0"/>
          </a:p>
        </p:txBody>
      </p:sp>
      <p:sp>
        <p:nvSpPr>
          <p:cNvPr id="4" name="Slide Number Placeholder 3"/>
          <p:cNvSpPr>
            <a:spLocks noGrp="1"/>
          </p:cNvSpPr>
          <p:nvPr>
            <p:ph type="sldNum" sz="quarter" idx="10"/>
          </p:nvPr>
        </p:nvSpPr>
        <p:spPr/>
        <p:txBody>
          <a:bodyPr/>
          <a:lstStyle/>
          <a:p>
            <a:pPr>
              <a:defRPr/>
            </a:pPr>
            <a:fld id="{F823FE26-E6EA-8F4E-8DAE-CB9E4A773A6D}" type="slidenum">
              <a:rPr lang="en-US" altLang="x-none" smtClean="0"/>
              <a:pPr>
                <a:defRPr/>
              </a:pPr>
              <a:t>34</a:t>
            </a:fld>
            <a:endParaRPr lang="en-US" altLang="x-none"/>
          </a:p>
        </p:txBody>
      </p:sp>
    </p:spTree>
    <p:extLst>
      <p:ext uri="{BB962C8B-B14F-4D97-AF65-F5344CB8AC3E}">
        <p14:creationId xmlns:p14="http://schemas.microsoft.com/office/powerpoint/2010/main" val="63308833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Click the blue box</a:t>
            </a:r>
            <a:r>
              <a:rPr lang="mr-IN" dirty="0" smtClean="0"/>
              <a:t>…</a:t>
            </a:r>
            <a:r>
              <a:rPr lang="en-US" dirty="0" smtClean="0"/>
              <a:t> it goes to https://</a:t>
            </a:r>
            <a:r>
              <a:rPr lang="en-US" dirty="0" err="1" smtClean="0"/>
              <a:t>www.classzone.com</a:t>
            </a:r>
            <a:r>
              <a:rPr lang="en-US" dirty="0" smtClean="0"/>
              <a:t>/books/</a:t>
            </a:r>
            <a:r>
              <a:rPr lang="en-US" dirty="0" err="1" smtClean="0"/>
              <a:t>earth_science</a:t>
            </a:r>
            <a:r>
              <a:rPr lang="en-US" dirty="0" smtClean="0"/>
              <a:t>/</a:t>
            </a:r>
            <a:r>
              <a:rPr lang="en-US" dirty="0" err="1" smtClean="0"/>
              <a:t>terc</a:t>
            </a:r>
            <a:r>
              <a:rPr lang="en-US" dirty="0" smtClean="0"/>
              <a:t>/content/visualizations/es2802/es2802page01.cfm?chapter_no=visualization</a:t>
            </a:r>
          </a:p>
          <a:p>
            <a:r>
              <a:rPr lang="en-US" dirty="0" smtClean="0"/>
              <a:t>What’s wrong with this visualization? It’s cool but there’s definitely something wrong with</a:t>
            </a:r>
            <a:r>
              <a:rPr lang="en-US" baseline="0" dirty="0" smtClean="0"/>
              <a:t> it</a:t>
            </a:r>
            <a:r>
              <a:rPr lang="mr-IN" baseline="0" dirty="0" smtClean="0"/>
              <a:t>…</a:t>
            </a:r>
            <a:endParaRPr lang="en-US" baseline="0" dirty="0" smtClean="0"/>
          </a:p>
          <a:p>
            <a:r>
              <a:rPr lang="en-US" baseline="0" dirty="0" smtClean="0"/>
              <a:t>Some typical radial velocities measured for nearby stars: ~2km/s. Doesn’t sound like much, but it’s about 4500mph!</a:t>
            </a:r>
            <a:endParaRPr lang="en-US" dirty="0"/>
          </a:p>
        </p:txBody>
      </p:sp>
      <p:sp>
        <p:nvSpPr>
          <p:cNvPr id="4" name="Slide Number Placeholder 3"/>
          <p:cNvSpPr>
            <a:spLocks noGrp="1"/>
          </p:cNvSpPr>
          <p:nvPr>
            <p:ph type="sldNum" sz="quarter" idx="10"/>
          </p:nvPr>
        </p:nvSpPr>
        <p:spPr/>
        <p:txBody>
          <a:bodyPr/>
          <a:lstStyle/>
          <a:p>
            <a:pPr>
              <a:defRPr/>
            </a:pPr>
            <a:fld id="{F823FE26-E6EA-8F4E-8DAE-CB9E4A773A6D}" type="slidenum">
              <a:rPr lang="en-US" altLang="x-none" smtClean="0"/>
              <a:pPr>
                <a:defRPr/>
              </a:pPr>
              <a:t>35</a:t>
            </a:fld>
            <a:endParaRPr lang="en-US" altLang="x-none"/>
          </a:p>
        </p:txBody>
      </p:sp>
    </p:spTree>
    <p:extLst>
      <p:ext uri="{BB962C8B-B14F-4D97-AF65-F5344CB8AC3E}">
        <p14:creationId xmlns:p14="http://schemas.microsoft.com/office/powerpoint/2010/main" val="80776256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823FE26-E6EA-8F4E-8DAE-CB9E4A773A6D}" type="slidenum">
              <a:rPr lang="en-US" altLang="x-none" smtClean="0"/>
              <a:pPr>
                <a:defRPr/>
              </a:pPr>
              <a:t>36</a:t>
            </a:fld>
            <a:endParaRPr lang="en-US" altLang="x-none"/>
          </a:p>
        </p:txBody>
      </p:sp>
    </p:spTree>
    <p:extLst>
      <p:ext uri="{BB962C8B-B14F-4D97-AF65-F5344CB8AC3E}">
        <p14:creationId xmlns:p14="http://schemas.microsoft.com/office/powerpoint/2010/main" val="33976262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t>
            </a:r>
            <a:r>
              <a:rPr lang="en-US" dirty="0" err="1" smtClean="0"/>
              <a:t>www.kcvs.ca</a:t>
            </a:r>
            <a:r>
              <a:rPr lang="en-US" dirty="0" smtClean="0"/>
              <a:t>/martin/</a:t>
            </a:r>
            <a:r>
              <a:rPr lang="en-US" dirty="0" err="1" smtClean="0"/>
              <a:t>astro</a:t>
            </a:r>
            <a:r>
              <a:rPr lang="en-US" dirty="0" smtClean="0"/>
              <a:t>/course/lectures/fall/a200l10g.htm</a:t>
            </a:r>
          </a:p>
          <a:p>
            <a:r>
              <a:rPr lang="en-US" dirty="0" smtClean="0"/>
              <a:t>https://</a:t>
            </a:r>
            <a:r>
              <a:rPr lang="en-US" dirty="0" err="1" smtClean="0"/>
              <a:t>courses.lumenlearning.com</a:t>
            </a:r>
            <a:r>
              <a:rPr lang="en-US" dirty="0" smtClean="0"/>
              <a:t>/astronomy/chapter/using-spectra-to-measure-stellar-radius-composition-and-motion/</a:t>
            </a:r>
            <a:endParaRPr lang="en-US" dirty="0"/>
          </a:p>
        </p:txBody>
      </p:sp>
      <p:sp>
        <p:nvSpPr>
          <p:cNvPr id="4" name="Slide Number Placeholder 3"/>
          <p:cNvSpPr>
            <a:spLocks noGrp="1"/>
          </p:cNvSpPr>
          <p:nvPr>
            <p:ph type="sldNum" sz="quarter" idx="10"/>
          </p:nvPr>
        </p:nvSpPr>
        <p:spPr/>
        <p:txBody>
          <a:bodyPr/>
          <a:lstStyle/>
          <a:p>
            <a:pPr>
              <a:defRPr/>
            </a:pPr>
            <a:fld id="{F823FE26-E6EA-8F4E-8DAE-CB9E4A773A6D}" type="slidenum">
              <a:rPr lang="en-US" altLang="x-none" smtClean="0"/>
              <a:pPr>
                <a:defRPr/>
              </a:pPr>
              <a:t>37</a:t>
            </a:fld>
            <a:endParaRPr lang="en-US" altLang="x-none"/>
          </a:p>
        </p:txBody>
      </p:sp>
    </p:spTree>
    <p:extLst>
      <p:ext uri="{BB962C8B-B14F-4D97-AF65-F5344CB8AC3E}">
        <p14:creationId xmlns:p14="http://schemas.microsoft.com/office/powerpoint/2010/main" val="136752550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Remember when I forgot to tell you about detecting exoplanets?</a:t>
            </a:r>
            <a:r>
              <a:rPr lang="en-US" baseline="0" dirty="0" smtClean="0"/>
              <a:t> This is how!</a:t>
            </a:r>
          </a:p>
          <a:p>
            <a:r>
              <a:rPr lang="en-US" dirty="0" smtClean="0"/>
              <a:t>http://</a:t>
            </a:r>
            <a:r>
              <a:rPr lang="en-US" dirty="0" err="1" smtClean="0"/>
              <a:t>www.faculty.virginia.edu</a:t>
            </a:r>
            <a:r>
              <a:rPr lang="en-US" dirty="0" smtClean="0"/>
              <a:t>/ASTR5110/lectures/spectroscopy/</a:t>
            </a:r>
            <a:r>
              <a:rPr lang="en-US" dirty="0" err="1" smtClean="0"/>
              <a:t>spec.html</a:t>
            </a:r>
            <a:endParaRPr lang="en-US" dirty="0"/>
          </a:p>
        </p:txBody>
      </p:sp>
      <p:sp>
        <p:nvSpPr>
          <p:cNvPr id="4" name="Slide Number Placeholder 3"/>
          <p:cNvSpPr>
            <a:spLocks noGrp="1"/>
          </p:cNvSpPr>
          <p:nvPr>
            <p:ph type="sldNum" sz="quarter" idx="10"/>
          </p:nvPr>
        </p:nvSpPr>
        <p:spPr/>
        <p:txBody>
          <a:bodyPr/>
          <a:lstStyle/>
          <a:p>
            <a:pPr>
              <a:defRPr/>
            </a:pPr>
            <a:fld id="{F823FE26-E6EA-8F4E-8DAE-CB9E4A773A6D}" type="slidenum">
              <a:rPr lang="en-US" altLang="x-none" smtClean="0"/>
              <a:pPr>
                <a:defRPr/>
              </a:pPr>
              <a:t>38</a:t>
            </a:fld>
            <a:endParaRPr lang="en-US" altLang="x-none"/>
          </a:p>
        </p:txBody>
      </p:sp>
    </p:spTree>
    <p:extLst>
      <p:ext uri="{BB962C8B-B14F-4D97-AF65-F5344CB8AC3E}">
        <p14:creationId xmlns:p14="http://schemas.microsoft.com/office/powerpoint/2010/main" val="36370581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a:t>
            </a:r>
            <a:r>
              <a:rPr lang="en-US" dirty="0" err="1" smtClean="0"/>
              <a:t>www.redbubble.com</a:t>
            </a:r>
            <a:r>
              <a:rPr lang="en-US" dirty="0" smtClean="0"/>
              <a:t>/people/</a:t>
            </a:r>
            <a:r>
              <a:rPr lang="en-US" dirty="0" err="1" smtClean="0"/>
              <a:t>startorialist</a:t>
            </a:r>
            <a:r>
              <a:rPr lang="en-US" dirty="0" smtClean="0"/>
              <a:t>/works/22175215-one-sun</a:t>
            </a:r>
          </a:p>
          <a:p>
            <a:r>
              <a:rPr lang="en-US" dirty="0" smtClean="0"/>
              <a:t>(not an advertisement)</a:t>
            </a:r>
            <a:endParaRPr lang="en-US" dirty="0"/>
          </a:p>
        </p:txBody>
      </p:sp>
      <p:sp>
        <p:nvSpPr>
          <p:cNvPr id="4" name="Slide Number Placeholder 3"/>
          <p:cNvSpPr>
            <a:spLocks noGrp="1"/>
          </p:cNvSpPr>
          <p:nvPr>
            <p:ph type="sldNum" sz="quarter" idx="10"/>
          </p:nvPr>
        </p:nvSpPr>
        <p:spPr/>
        <p:txBody>
          <a:bodyPr/>
          <a:lstStyle/>
          <a:p>
            <a:pPr>
              <a:defRPr/>
            </a:pPr>
            <a:fld id="{F823FE26-E6EA-8F4E-8DAE-CB9E4A773A6D}" type="slidenum">
              <a:rPr lang="en-US" altLang="x-none" smtClean="0"/>
              <a:pPr>
                <a:defRPr/>
              </a:pPr>
              <a:t>39</a:t>
            </a:fld>
            <a:endParaRPr lang="en-US" altLang="x-none"/>
          </a:p>
        </p:txBody>
      </p:sp>
    </p:spTree>
    <p:extLst>
      <p:ext uri="{BB962C8B-B14F-4D97-AF65-F5344CB8AC3E}">
        <p14:creationId xmlns:p14="http://schemas.microsoft.com/office/powerpoint/2010/main" val="18607649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436B712-6C6E-7949-9254-6A939D6773C7}" type="slidenum">
              <a:rPr lang="en-US" smtClean="0"/>
              <a:t>4</a:t>
            </a:fld>
            <a:endParaRPr lang="en-US"/>
          </a:p>
        </p:txBody>
      </p:sp>
    </p:spTree>
    <p:extLst>
      <p:ext uri="{BB962C8B-B14F-4D97-AF65-F5344CB8AC3E}">
        <p14:creationId xmlns:p14="http://schemas.microsoft.com/office/powerpoint/2010/main" val="5927715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Light can have </a:t>
            </a:r>
            <a:endParaRPr lang="en-US" dirty="0"/>
          </a:p>
        </p:txBody>
      </p:sp>
      <p:sp>
        <p:nvSpPr>
          <p:cNvPr id="4" name="Slide Number Placeholder 3"/>
          <p:cNvSpPr>
            <a:spLocks noGrp="1"/>
          </p:cNvSpPr>
          <p:nvPr>
            <p:ph type="sldNum" sz="quarter" idx="10"/>
          </p:nvPr>
        </p:nvSpPr>
        <p:spPr/>
        <p:txBody>
          <a:bodyPr/>
          <a:lstStyle/>
          <a:p>
            <a:pPr>
              <a:defRPr/>
            </a:pPr>
            <a:fld id="{F823FE26-E6EA-8F4E-8DAE-CB9E4A773A6D}" type="slidenum">
              <a:rPr lang="en-US" altLang="x-none" smtClean="0"/>
              <a:pPr>
                <a:defRPr/>
              </a:pPr>
              <a:t>5</a:t>
            </a:fld>
            <a:endParaRPr lang="en-US" altLang="x-none"/>
          </a:p>
        </p:txBody>
      </p:sp>
    </p:spTree>
    <p:extLst>
      <p:ext uri="{BB962C8B-B14F-4D97-AF65-F5344CB8AC3E}">
        <p14:creationId xmlns:p14="http://schemas.microsoft.com/office/powerpoint/2010/main" val="18842071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I’m afraid</a:t>
            </a:r>
            <a:r>
              <a:rPr lang="en-US" baseline="0" dirty="0" smtClean="0"/>
              <a:t> that last time I went too fast and might have given you the idea that light is a stream of charged particles.. It is not.</a:t>
            </a:r>
            <a:endParaRPr lang="en-US" dirty="0"/>
          </a:p>
        </p:txBody>
      </p:sp>
      <p:sp>
        <p:nvSpPr>
          <p:cNvPr id="4" name="Slide Number Placeholder 3"/>
          <p:cNvSpPr>
            <a:spLocks noGrp="1"/>
          </p:cNvSpPr>
          <p:nvPr>
            <p:ph type="sldNum" sz="quarter" idx="10"/>
          </p:nvPr>
        </p:nvSpPr>
        <p:spPr/>
        <p:txBody>
          <a:bodyPr/>
          <a:lstStyle/>
          <a:p>
            <a:pPr>
              <a:defRPr/>
            </a:pPr>
            <a:fld id="{F823FE26-E6EA-8F4E-8DAE-CB9E4A773A6D}" type="slidenum">
              <a:rPr lang="en-US" altLang="x-none" smtClean="0"/>
              <a:pPr>
                <a:defRPr/>
              </a:pPr>
              <a:t>6</a:t>
            </a:fld>
            <a:endParaRPr lang="en-US" altLang="x-none"/>
          </a:p>
        </p:txBody>
      </p:sp>
    </p:spTree>
    <p:extLst>
      <p:ext uri="{BB962C8B-B14F-4D97-AF65-F5344CB8AC3E}">
        <p14:creationId xmlns:p14="http://schemas.microsoft.com/office/powerpoint/2010/main" val="2770368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I’m afraid</a:t>
            </a:r>
            <a:r>
              <a:rPr lang="en-US" baseline="0" dirty="0" smtClean="0"/>
              <a:t> that last time I went too fast and might have given you the idea that light is a stream of charged particles.. It is </a:t>
            </a:r>
            <a:r>
              <a:rPr lang="en-US" baseline="0" smtClean="0"/>
              <a:t>not.</a:t>
            </a:r>
            <a:endParaRPr lang="en-US"/>
          </a:p>
        </p:txBody>
      </p:sp>
      <p:sp>
        <p:nvSpPr>
          <p:cNvPr id="4" name="Slide Number Placeholder 3"/>
          <p:cNvSpPr>
            <a:spLocks noGrp="1"/>
          </p:cNvSpPr>
          <p:nvPr>
            <p:ph type="sldNum" sz="quarter" idx="10"/>
          </p:nvPr>
        </p:nvSpPr>
        <p:spPr/>
        <p:txBody>
          <a:bodyPr/>
          <a:lstStyle/>
          <a:p>
            <a:pPr>
              <a:defRPr/>
            </a:pPr>
            <a:fld id="{F823FE26-E6EA-8F4E-8DAE-CB9E4A773A6D}" type="slidenum">
              <a:rPr lang="en-US" altLang="x-none" smtClean="0"/>
              <a:pPr>
                <a:defRPr/>
              </a:pPr>
              <a:t>7</a:t>
            </a:fld>
            <a:endParaRPr lang="en-US" altLang="x-none"/>
          </a:p>
        </p:txBody>
      </p:sp>
    </p:spTree>
    <p:extLst>
      <p:ext uri="{BB962C8B-B14F-4D97-AF65-F5344CB8AC3E}">
        <p14:creationId xmlns:p14="http://schemas.microsoft.com/office/powerpoint/2010/main" val="3364753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I’m afraid</a:t>
            </a:r>
            <a:r>
              <a:rPr lang="en-US" baseline="0" dirty="0" smtClean="0"/>
              <a:t> that last time I went too fast and might have given you the idea that light is a stream of charged particles.. It is </a:t>
            </a:r>
            <a:r>
              <a:rPr lang="en-US" baseline="0" smtClean="0"/>
              <a:t>not.</a:t>
            </a:r>
            <a:endParaRPr lang="en-US"/>
          </a:p>
        </p:txBody>
      </p:sp>
      <p:sp>
        <p:nvSpPr>
          <p:cNvPr id="4" name="Slide Number Placeholder 3"/>
          <p:cNvSpPr>
            <a:spLocks noGrp="1"/>
          </p:cNvSpPr>
          <p:nvPr>
            <p:ph type="sldNum" sz="quarter" idx="10"/>
          </p:nvPr>
        </p:nvSpPr>
        <p:spPr/>
        <p:txBody>
          <a:bodyPr/>
          <a:lstStyle/>
          <a:p>
            <a:pPr>
              <a:defRPr/>
            </a:pPr>
            <a:fld id="{F823FE26-E6EA-8F4E-8DAE-CB9E4A773A6D}" type="slidenum">
              <a:rPr lang="en-US" altLang="x-none" smtClean="0"/>
              <a:pPr>
                <a:defRPr/>
              </a:pPr>
              <a:t>8</a:t>
            </a:fld>
            <a:endParaRPr lang="en-US" altLang="x-none"/>
          </a:p>
        </p:txBody>
      </p:sp>
    </p:spTree>
    <p:extLst>
      <p:ext uri="{BB962C8B-B14F-4D97-AF65-F5344CB8AC3E}">
        <p14:creationId xmlns:p14="http://schemas.microsoft.com/office/powerpoint/2010/main" val="2607510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a:t>
            </a:r>
            <a:r>
              <a:rPr lang="en-US" dirty="0" err="1" smtClean="0"/>
              <a:t>commons.wikimedia.org</a:t>
            </a:r>
            <a:r>
              <a:rPr lang="en-US" dirty="0" smtClean="0"/>
              <a:t>/wiki/</a:t>
            </a:r>
            <a:r>
              <a:rPr lang="en-US" dirty="0" err="1" smtClean="0"/>
              <a:t>File:Faraday-effect.svg</a:t>
            </a:r>
            <a:endParaRPr lang="en-US" dirty="0"/>
          </a:p>
        </p:txBody>
      </p:sp>
      <p:sp>
        <p:nvSpPr>
          <p:cNvPr id="4" name="Slide Number Placeholder 3"/>
          <p:cNvSpPr>
            <a:spLocks noGrp="1"/>
          </p:cNvSpPr>
          <p:nvPr>
            <p:ph type="sldNum" sz="quarter" idx="10"/>
          </p:nvPr>
        </p:nvSpPr>
        <p:spPr/>
        <p:txBody>
          <a:bodyPr/>
          <a:lstStyle/>
          <a:p>
            <a:pPr>
              <a:defRPr/>
            </a:pPr>
            <a:fld id="{F823FE26-E6EA-8F4E-8DAE-CB9E4A773A6D}" type="slidenum">
              <a:rPr lang="en-US" altLang="x-none" smtClean="0"/>
              <a:pPr>
                <a:defRPr/>
              </a:pPr>
              <a:t>9</a:t>
            </a:fld>
            <a:endParaRPr lang="en-US" altLang="x-none"/>
          </a:p>
        </p:txBody>
      </p:sp>
    </p:spTree>
    <p:extLst>
      <p:ext uri="{BB962C8B-B14F-4D97-AF65-F5344CB8AC3E}">
        <p14:creationId xmlns:p14="http://schemas.microsoft.com/office/powerpoint/2010/main" val="21060051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1"/>
          <a:lstStyle>
            <a:lvl1pPr algn="ctr">
              <a:defRPr sz="3800">
                <a:solidFill>
                  <a:srgbClr val="262626"/>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6"/>
          <p:cNvSpPr>
            <a:spLocks noGrp="1"/>
          </p:cNvSpPr>
          <p:nvPr>
            <p:ph type="dt" sz="half" idx="10"/>
          </p:nvPr>
        </p:nvSpPr>
        <p:spPr/>
        <p:txBody>
          <a:bodyPr/>
          <a:lstStyle>
            <a:lvl1pPr>
              <a:defRPr/>
            </a:lvl1pPr>
          </a:lstStyle>
          <a:p>
            <a:pPr>
              <a:defRPr/>
            </a:pPr>
            <a:endParaRPr lang="en-US"/>
          </a:p>
        </p:txBody>
      </p:sp>
      <p:sp>
        <p:nvSpPr>
          <p:cNvPr id="5" name="Footer Placeholder 7"/>
          <p:cNvSpPr>
            <a:spLocks noGrp="1"/>
          </p:cNvSpPr>
          <p:nvPr>
            <p:ph type="ftr" sz="quarter" idx="11"/>
          </p:nvPr>
        </p:nvSpPr>
        <p:spPr/>
        <p:txBody>
          <a:bodyPr/>
          <a:lstStyle>
            <a:lvl1pPr>
              <a:defRPr/>
            </a:lvl1pPr>
          </a:lstStyle>
          <a:p>
            <a:pPr>
              <a:defRPr/>
            </a:pPr>
            <a:endParaRPr lang="en-US"/>
          </a:p>
        </p:txBody>
      </p:sp>
      <p:sp>
        <p:nvSpPr>
          <p:cNvPr id="6" name="Slide Number Placeholder 8"/>
          <p:cNvSpPr>
            <a:spLocks noGrp="1"/>
          </p:cNvSpPr>
          <p:nvPr>
            <p:ph type="sldNum" sz="quarter" idx="12"/>
          </p:nvPr>
        </p:nvSpPr>
        <p:spPr/>
        <p:txBody>
          <a:bodyPr/>
          <a:lstStyle>
            <a:lvl1pPr>
              <a:defRPr/>
            </a:lvl1pPr>
          </a:lstStyle>
          <a:p>
            <a:pPr>
              <a:defRPr/>
            </a:pPr>
            <a:fld id="{D22F4B0D-E062-DB4D-933B-06E26F5FDE0B}" type="slidenum">
              <a:rPr lang="en-US" altLang="x-none"/>
              <a:pPr>
                <a:defRPr/>
              </a:pPr>
              <a:t>‹#›</a:t>
            </a:fld>
            <a:endParaRPr lang="en-US" altLang="x-none"/>
          </a:p>
        </p:txBody>
      </p:sp>
    </p:spTree>
    <p:extLst>
      <p:ext uri="{BB962C8B-B14F-4D97-AF65-F5344CB8AC3E}">
        <p14:creationId xmlns:p14="http://schemas.microsoft.com/office/powerpoint/2010/main" val="9653765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lvl1pPr>
              <a:defRPr/>
            </a:lvl1pPr>
          </a:lstStyle>
          <a:p>
            <a:pPr>
              <a:defRPr/>
            </a:pPr>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67160FFF-2C62-8648-9010-1BECCC245D74}" type="slidenum">
              <a:rPr lang="en-US" altLang="x-none"/>
              <a:pPr>
                <a:defRPr/>
              </a:pPr>
              <a:t>‹#›</a:t>
            </a:fld>
            <a:endParaRPr lang="en-US" altLang="x-none"/>
          </a:p>
        </p:txBody>
      </p:sp>
    </p:spTree>
    <p:extLst>
      <p:ext uri="{BB962C8B-B14F-4D97-AF65-F5344CB8AC3E}">
        <p14:creationId xmlns:p14="http://schemas.microsoft.com/office/powerpoint/2010/main" val="21418367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lvl1pPr>
              <a:defRPr/>
            </a:lvl1pPr>
          </a:lstStyle>
          <a:p>
            <a:pPr>
              <a:defRPr/>
            </a:pPr>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3C532699-B064-E540-95BF-85999D399410}" type="slidenum">
              <a:rPr lang="en-US" altLang="x-none"/>
              <a:pPr>
                <a:defRPr/>
              </a:pPr>
              <a:t>‹#›</a:t>
            </a:fld>
            <a:endParaRPr lang="en-US" altLang="x-none"/>
          </a:p>
        </p:txBody>
      </p:sp>
    </p:spTree>
    <p:extLst>
      <p:ext uri="{BB962C8B-B14F-4D97-AF65-F5344CB8AC3E}">
        <p14:creationId xmlns:p14="http://schemas.microsoft.com/office/powerpoint/2010/main" val="17288284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33400" y="152400"/>
            <a:ext cx="11125200" cy="990600"/>
          </a:xfrm>
        </p:spPr>
        <p:txBody>
          <a:bodyPr/>
          <a:lstStyle>
            <a:lvl1pPr>
              <a:defRPr sz="3600" b="1" cap="none" baseline="0"/>
            </a:lvl1pPr>
          </a:lstStyle>
          <a:p>
            <a:r>
              <a:rPr lang="en-US" smtClean="0"/>
              <a:t>Click to edit Master title style</a:t>
            </a:r>
            <a:endParaRPr lang="en-US" dirty="0"/>
          </a:p>
        </p:txBody>
      </p:sp>
      <p:sp>
        <p:nvSpPr>
          <p:cNvPr id="3" name="Content Placeholder 2"/>
          <p:cNvSpPr>
            <a:spLocks noGrp="1"/>
          </p:cNvSpPr>
          <p:nvPr>
            <p:ph idx="1"/>
          </p:nvPr>
        </p:nvSpPr>
        <p:spPr>
          <a:xfrm>
            <a:off x="533400" y="1524000"/>
            <a:ext cx="11125200" cy="4216027"/>
          </a:xfrm>
        </p:spPr>
        <p:txBody>
          <a:bodyPr>
            <a:normAutofit/>
          </a:bodyPr>
          <a:lstStyle>
            <a:lvl1pPr>
              <a:defRPr sz="2200"/>
            </a:lvl1pPr>
            <a:lvl2pPr>
              <a:defRPr sz="2200"/>
            </a:lvl2pPr>
            <a:lvl3pPr>
              <a:defRPr sz="2200"/>
            </a:lvl3pPr>
            <a:lvl4pPr>
              <a:defRPr sz="2200"/>
            </a:lvl4pPr>
            <a:lvl5pPr>
              <a:defRPr sz="2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lvl1pPr>
              <a:defRPr/>
            </a:lvl1pPr>
          </a:lstStyle>
          <a:p>
            <a:pPr>
              <a:defRPr/>
            </a:pPr>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9B690055-FC77-804D-99B2-E60121D7AC4E}" type="slidenum">
              <a:rPr lang="en-US" altLang="x-none"/>
              <a:pPr>
                <a:defRPr/>
              </a:pPr>
              <a:t>‹#›</a:t>
            </a:fld>
            <a:endParaRPr lang="en-US" altLang="x-none"/>
          </a:p>
        </p:txBody>
      </p:sp>
    </p:spTree>
    <p:extLst>
      <p:ext uri="{BB962C8B-B14F-4D97-AF65-F5344CB8AC3E}">
        <p14:creationId xmlns:p14="http://schemas.microsoft.com/office/powerpoint/2010/main" val="15549502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33400" y="152400"/>
            <a:ext cx="11125200" cy="990600"/>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533400" y="1447800"/>
            <a:ext cx="5320283" cy="429222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338315" y="1447800"/>
            <a:ext cx="5320285" cy="429222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3"/>
          <p:cNvSpPr>
            <a:spLocks noGrp="1"/>
          </p:cNvSpPr>
          <p:nvPr>
            <p:ph type="dt" sz="half" idx="10"/>
          </p:nvPr>
        </p:nvSpPr>
        <p:spPr/>
        <p:txBody>
          <a:bodyPr/>
          <a:lstStyle>
            <a:lvl1pPr>
              <a:defRPr/>
            </a:lvl1pPr>
          </a:lstStyle>
          <a:p>
            <a:pPr>
              <a:defRPr/>
            </a:pPr>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800F8E33-80F4-9440-9248-DE0B2108FF1F}" type="slidenum">
              <a:rPr lang="en-US" altLang="x-none"/>
              <a:pPr>
                <a:defRPr/>
              </a:pPr>
              <a:t>‹#›</a:t>
            </a:fld>
            <a:endParaRPr lang="en-US" altLang="x-none"/>
          </a:p>
        </p:txBody>
      </p:sp>
    </p:spTree>
    <p:extLst>
      <p:ext uri="{BB962C8B-B14F-4D97-AF65-F5344CB8AC3E}">
        <p14:creationId xmlns:p14="http://schemas.microsoft.com/office/powerpoint/2010/main" val="13206035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1"/>
          <a:lstStyle>
            <a:lvl1pPr>
              <a:defRPr sz="3800" b="1" cap="none" baseline="0">
                <a:solidFill>
                  <a:srgbClr val="262626"/>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6"/>
          <p:cNvSpPr>
            <a:spLocks noGrp="1"/>
          </p:cNvSpPr>
          <p:nvPr>
            <p:ph type="dt" sz="half" idx="10"/>
          </p:nvPr>
        </p:nvSpPr>
        <p:spPr/>
        <p:txBody>
          <a:bodyPr/>
          <a:lstStyle>
            <a:lvl1pPr>
              <a:defRPr/>
            </a:lvl1pPr>
          </a:lstStyle>
          <a:p>
            <a:pPr>
              <a:defRPr/>
            </a:pPr>
            <a:endParaRPr lang="en-US"/>
          </a:p>
        </p:txBody>
      </p:sp>
      <p:sp>
        <p:nvSpPr>
          <p:cNvPr id="5" name="Footer Placeholder 7"/>
          <p:cNvSpPr>
            <a:spLocks noGrp="1"/>
          </p:cNvSpPr>
          <p:nvPr>
            <p:ph type="ftr" sz="quarter" idx="11"/>
          </p:nvPr>
        </p:nvSpPr>
        <p:spPr/>
        <p:txBody>
          <a:bodyPr/>
          <a:lstStyle>
            <a:lvl1pPr>
              <a:defRPr/>
            </a:lvl1pPr>
          </a:lstStyle>
          <a:p>
            <a:pPr>
              <a:defRPr/>
            </a:pPr>
            <a:endParaRPr lang="en-US"/>
          </a:p>
        </p:txBody>
      </p:sp>
      <p:sp>
        <p:nvSpPr>
          <p:cNvPr id="6" name="Slide Number Placeholder 8"/>
          <p:cNvSpPr>
            <a:spLocks noGrp="1"/>
          </p:cNvSpPr>
          <p:nvPr>
            <p:ph type="sldNum" sz="quarter" idx="12"/>
          </p:nvPr>
        </p:nvSpPr>
        <p:spPr/>
        <p:txBody>
          <a:bodyPr/>
          <a:lstStyle>
            <a:lvl1pPr>
              <a:defRPr/>
            </a:lvl1pPr>
          </a:lstStyle>
          <a:p>
            <a:pPr>
              <a:defRPr/>
            </a:pPr>
            <a:fld id="{CF55358F-7D90-5A4D-A522-07AC0DF918DB}" type="slidenum">
              <a:rPr lang="en-US" altLang="x-none"/>
              <a:pPr>
                <a:defRPr/>
              </a:pPr>
              <a:t>‹#›</a:t>
            </a:fld>
            <a:endParaRPr lang="en-US" altLang="x-none"/>
          </a:p>
        </p:txBody>
      </p:sp>
    </p:spTree>
    <p:extLst>
      <p:ext uri="{BB962C8B-B14F-4D97-AF65-F5344CB8AC3E}">
        <p14:creationId xmlns:p14="http://schemas.microsoft.com/office/powerpoint/2010/main" val="8451261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533400" y="1371601"/>
            <a:ext cx="5320284" cy="685799"/>
          </a:xfrm>
        </p:spPr>
        <p:txBody>
          <a:bodyPr anchor="b" anchorCtr="1">
            <a:normAutofit/>
          </a:bodyPr>
          <a:lstStyle>
            <a:lvl1pPr marL="0" indent="0" algn="ctr">
              <a:buNone/>
              <a:defRPr sz="2400" b="1" cap="none"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33400" y="2362201"/>
            <a:ext cx="5320284" cy="33778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Content Placeholder 5"/>
          <p:cNvSpPr>
            <a:spLocks noGrp="1"/>
          </p:cNvSpPr>
          <p:nvPr>
            <p:ph sz="quarter" idx="4"/>
          </p:nvPr>
        </p:nvSpPr>
        <p:spPr>
          <a:xfrm>
            <a:off x="6338316" y="2362201"/>
            <a:ext cx="5320284" cy="3377825"/>
          </a:xfrm>
        </p:spPr>
        <p:txBody>
          <a:bodyPr/>
          <a:lstStyle>
            <a:lvl5pP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Text Placeholder 4"/>
          <p:cNvSpPr>
            <a:spLocks noGrp="1"/>
          </p:cNvSpPr>
          <p:nvPr>
            <p:ph type="body" sz="quarter" idx="13"/>
          </p:nvPr>
        </p:nvSpPr>
        <p:spPr>
          <a:xfrm>
            <a:off x="6338316" y="1371601"/>
            <a:ext cx="5320284" cy="685799"/>
          </a:xfrm>
        </p:spPr>
        <p:txBody>
          <a:bodyPr anchor="b" anchorCtr="1">
            <a:normAutofit/>
          </a:bodyPr>
          <a:lstStyle>
            <a:lvl1pPr marL="0" indent="0" algn="ctr">
              <a:buNone/>
              <a:defRPr sz="2400" b="1" cap="none"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0" name="Title 9"/>
          <p:cNvSpPr>
            <a:spLocks noGrp="1"/>
          </p:cNvSpPr>
          <p:nvPr>
            <p:ph type="title"/>
          </p:nvPr>
        </p:nvSpPr>
        <p:spPr/>
        <p:txBody>
          <a:bodyPr/>
          <a:lstStyle/>
          <a:p>
            <a:r>
              <a:rPr lang="en-US" smtClean="0"/>
              <a:t>Click to edit Master title style</a:t>
            </a:r>
            <a:endParaRPr lang="en-US" dirty="0"/>
          </a:p>
        </p:txBody>
      </p:sp>
      <p:sp>
        <p:nvSpPr>
          <p:cNvPr id="7" name="Date Placeholder 3"/>
          <p:cNvSpPr>
            <a:spLocks noGrp="1"/>
          </p:cNvSpPr>
          <p:nvPr>
            <p:ph type="dt" sz="half" idx="14"/>
          </p:nvPr>
        </p:nvSpPr>
        <p:spPr/>
        <p:txBody>
          <a:bodyPr/>
          <a:lstStyle>
            <a:lvl1pPr>
              <a:defRPr/>
            </a:lvl1pPr>
          </a:lstStyle>
          <a:p>
            <a:pPr>
              <a:defRPr/>
            </a:pPr>
            <a:endParaRPr lang="en-US"/>
          </a:p>
        </p:txBody>
      </p:sp>
      <p:sp>
        <p:nvSpPr>
          <p:cNvPr id="8" name="Footer Placeholder 4"/>
          <p:cNvSpPr>
            <a:spLocks noGrp="1"/>
          </p:cNvSpPr>
          <p:nvPr>
            <p:ph type="ftr" sz="quarter" idx="15"/>
          </p:nvPr>
        </p:nvSpPr>
        <p:spPr/>
        <p:txBody>
          <a:bodyPr/>
          <a:lstStyle>
            <a:lvl1pPr>
              <a:defRPr/>
            </a:lvl1pPr>
          </a:lstStyle>
          <a:p>
            <a:pPr>
              <a:defRPr/>
            </a:pPr>
            <a:endParaRPr lang="en-US"/>
          </a:p>
        </p:txBody>
      </p:sp>
      <p:sp>
        <p:nvSpPr>
          <p:cNvPr id="9" name="Slide Number Placeholder 5"/>
          <p:cNvSpPr>
            <a:spLocks noGrp="1"/>
          </p:cNvSpPr>
          <p:nvPr>
            <p:ph type="sldNum" sz="quarter" idx="16"/>
          </p:nvPr>
        </p:nvSpPr>
        <p:spPr/>
        <p:txBody>
          <a:bodyPr/>
          <a:lstStyle>
            <a:lvl1pPr>
              <a:defRPr/>
            </a:lvl1pPr>
          </a:lstStyle>
          <a:p>
            <a:pPr>
              <a:defRPr/>
            </a:pPr>
            <a:fld id="{68CDEB9C-7D0F-364F-BA79-C0CF17EFCAA4}" type="slidenum">
              <a:rPr lang="en-US" altLang="x-none"/>
              <a:pPr>
                <a:defRPr/>
              </a:pPr>
              <a:t>‹#›</a:t>
            </a:fld>
            <a:endParaRPr lang="en-US" altLang="x-none"/>
          </a:p>
        </p:txBody>
      </p:sp>
    </p:spTree>
    <p:extLst>
      <p:ext uri="{BB962C8B-B14F-4D97-AF65-F5344CB8AC3E}">
        <p14:creationId xmlns:p14="http://schemas.microsoft.com/office/powerpoint/2010/main" val="11397344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3"/>
          <p:cNvSpPr>
            <a:spLocks noGrp="1"/>
          </p:cNvSpPr>
          <p:nvPr>
            <p:ph type="dt" sz="half" idx="10"/>
          </p:nvPr>
        </p:nvSpPr>
        <p:spPr/>
        <p:txBody>
          <a:bodyPr/>
          <a:lstStyle>
            <a:lvl1pPr>
              <a:defRPr/>
            </a:lvl1pPr>
          </a:lstStyle>
          <a:p>
            <a:pPr>
              <a:defRPr/>
            </a:pPr>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EDF1DC26-1723-514B-9BA1-7E94AB74DC61}" type="slidenum">
              <a:rPr lang="en-US" altLang="x-none"/>
              <a:pPr>
                <a:defRPr/>
              </a:pPr>
              <a:t>‹#›</a:t>
            </a:fld>
            <a:endParaRPr lang="en-US" altLang="x-none"/>
          </a:p>
        </p:txBody>
      </p:sp>
    </p:spTree>
    <p:extLst>
      <p:ext uri="{BB962C8B-B14F-4D97-AF65-F5344CB8AC3E}">
        <p14:creationId xmlns:p14="http://schemas.microsoft.com/office/powerpoint/2010/main" val="21100686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68B498B0-EA6C-684D-908C-78608F8B3787}" type="slidenum">
              <a:rPr lang="en-US" altLang="x-none"/>
              <a:pPr>
                <a:defRPr/>
              </a:pPr>
              <a:t>‹#›</a:t>
            </a:fld>
            <a:endParaRPr lang="en-US" altLang="x-none"/>
          </a:p>
        </p:txBody>
      </p:sp>
    </p:spTree>
    <p:extLst>
      <p:ext uri="{BB962C8B-B14F-4D97-AF65-F5344CB8AC3E}">
        <p14:creationId xmlns:p14="http://schemas.microsoft.com/office/powerpoint/2010/main" val="3793582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5" name="Rectangle 4"/>
          <p:cNvSpPr/>
          <p:nvPr/>
        </p:nvSpPr>
        <p:spPr>
          <a:xfrm>
            <a:off x="0" y="0"/>
            <a:ext cx="609600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1">
            <a:noAutofit/>
          </a:bodyPr>
          <a:lstStyle>
            <a:lvl1pPr>
              <a:defRPr sz="3600">
                <a:solidFill>
                  <a:srgbClr val="262626"/>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6" name="Date Placeholder 8"/>
          <p:cNvSpPr>
            <a:spLocks noGrp="1"/>
          </p:cNvSpPr>
          <p:nvPr>
            <p:ph type="dt" sz="half" idx="10"/>
          </p:nvPr>
        </p:nvSpPr>
        <p:spPr/>
        <p:txBody>
          <a:bodyPr/>
          <a:lstStyle>
            <a:lvl1pPr>
              <a:defRPr/>
            </a:lvl1pPr>
          </a:lstStyle>
          <a:p>
            <a:pPr>
              <a:defRPr/>
            </a:pPr>
            <a:endParaRPr lang="en-US"/>
          </a:p>
        </p:txBody>
      </p:sp>
      <p:sp>
        <p:nvSpPr>
          <p:cNvPr id="7" name="Footer Placeholder 9"/>
          <p:cNvSpPr>
            <a:spLocks noGrp="1"/>
          </p:cNvSpPr>
          <p:nvPr>
            <p:ph type="ftr" sz="quarter" idx="11"/>
          </p:nvPr>
        </p:nvSpPr>
        <p:spPr>
          <a:xfrm>
            <a:off x="804863" y="6235700"/>
            <a:ext cx="5124450" cy="320675"/>
          </a:xfrm>
        </p:spPr>
        <p:txBody>
          <a:bodyPr/>
          <a:lstStyle>
            <a:lvl1pPr>
              <a:defRPr>
                <a:solidFill>
                  <a:srgbClr val="FFFFFF">
                    <a:alpha val="70000"/>
                  </a:srgbClr>
                </a:solidFill>
              </a:defRPr>
            </a:lvl1pPr>
          </a:lstStyle>
          <a:p>
            <a:pPr>
              <a:defRPr/>
            </a:pPr>
            <a:endParaRPr lang="en-US"/>
          </a:p>
        </p:txBody>
      </p:sp>
      <p:sp>
        <p:nvSpPr>
          <p:cNvPr id="8" name="Slide Number Placeholder 10"/>
          <p:cNvSpPr>
            <a:spLocks noGrp="1"/>
          </p:cNvSpPr>
          <p:nvPr>
            <p:ph type="sldNum" sz="quarter" idx="12"/>
          </p:nvPr>
        </p:nvSpPr>
        <p:spPr/>
        <p:txBody>
          <a:bodyPr/>
          <a:lstStyle>
            <a:lvl1pPr>
              <a:defRPr/>
            </a:lvl1pPr>
          </a:lstStyle>
          <a:p>
            <a:pPr>
              <a:defRPr/>
            </a:pPr>
            <a:fld id="{0AEB2FE3-5009-CD43-BF2C-C3E42338C485}" type="slidenum">
              <a:rPr lang="en-US" altLang="x-none"/>
              <a:pPr>
                <a:defRPr/>
              </a:pPr>
              <a:t>‹#›</a:t>
            </a:fld>
            <a:endParaRPr lang="en-US" altLang="x-none"/>
          </a:p>
        </p:txBody>
      </p:sp>
    </p:spTree>
    <p:extLst>
      <p:ext uri="{BB962C8B-B14F-4D97-AF65-F5344CB8AC3E}">
        <p14:creationId xmlns:p14="http://schemas.microsoft.com/office/powerpoint/2010/main" val="5780760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Rectangle 4"/>
          <p:cNvSpPr/>
          <p:nvPr/>
        </p:nvSpPr>
        <p:spPr>
          <a:xfrm>
            <a:off x="0" y="0"/>
            <a:ext cx="6096000"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1">
            <a:noAutofit/>
          </a:bodyPr>
          <a:lstStyle>
            <a:lvl1pPr>
              <a:defRPr sz="3600">
                <a:solidFill>
                  <a:srgbClr val="262626"/>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rtlCol="0">
            <a:normAutofit/>
          </a:bodyPr>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Drag picture to placeholder or click icon to add</a:t>
            </a:r>
            <a:endParaRPr lang="en-US" noProof="0" dirty="0"/>
          </a:p>
        </p:txBody>
      </p:sp>
      <p:sp>
        <p:nvSpPr>
          <p:cNvPr id="4" name="Text Placeholder 3"/>
          <p:cNvSpPr>
            <a:spLocks noGrp="1"/>
          </p:cNvSpPr>
          <p:nvPr>
            <p:ph type="body" sz="half" idx="2"/>
          </p:nvPr>
        </p:nvSpPr>
        <p:spPr>
          <a:xfrm>
            <a:off x="1115568" y="3549918"/>
            <a:ext cx="3794760" cy="2194037"/>
          </a:xfrm>
        </p:spPr>
        <p:txBody>
          <a:bodyPr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6"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pPr>
              <a:defRPr/>
            </a:pPr>
            <a:endParaRPr lang="en-US"/>
          </a:p>
        </p:txBody>
      </p:sp>
      <p:sp>
        <p:nvSpPr>
          <p:cNvPr id="7" name="Footer Placeholder 8"/>
          <p:cNvSpPr>
            <a:spLocks noGrp="1"/>
          </p:cNvSpPr>
          <p:nvPr>
            <p:ph type="ftr" sz="quarter" idx="11"/>
          </p:nvPr>
        </p:nvSpPr>
        <p:spPr>
          <a:xfrm>
            <a:off x="804863" y="6235700"/>
            <a:ext cx="5124450" cy="320675"/>
          </a:xfrm>
        </p:spPr>
        <p:txBody>
          <a:bodyPr/>
          <a:lstStyle>
            <a:lvl1pPr>
              <a:defRPr>
                <a:solidFill>
                  <a:srgbClr val="FFFFFF">
                    <a:alpha val="70000"/>
                  </a:srgbClr>
                </a:solidFill>
              </a:defRPr>
            </a:lvl1pPr>
          </a:lstStyle>
          <a:p>
            <a:pPr>
              <a:defRPr/>
            </a:pPr>
            <a:endParaRPr lang="en-US"/>
          </a:p>
        </p:txBody>
      </p:sp>
      <p:sp>
        <p:nvSpPr>
          <p:cNvPr id="8" name="Slide Number Placeholder 9"/>
          <p:cNvSpPr>
            <a:spLocks noGrp="1"/>
          </p:cNvSpPr>
          <p:nvPr>
            <p:ph type="sldNum" sz="quarter" idx="12"/>
          </p:nvPr>
        </p:nvSpPr>
        <p:spPr/>
        <p:txBody>
          <a:bodyPr/>
          <a:lstStyle>
            <a:lvl1pPr>
              <a:defRPr/>
            </a:lvl1pPr>
          </a:lstStyle>
          <a:p>
            <a:pPr>
              <a:defRPr/>
            </a:pPr>
            <a:fld id="{FE6641D2-1D78-E843-9194-5A0C9E80226C}" type="slidenum">
              <a:rPr lang="en-US" altLang="x-none"/>
              <a:pPr>
                <a:defRPr/>
              </a:pPr>
              <a:t>‹#›</a:t>
            </a:fld>
            <a:endParaRPr lang="en-US" altLang="x-none"/>
          </a:p>
        </p:txBody>
      </p:sp>
    </p:spTree>
    <p:extLst>
      <p:ext uri="{BB962C8B-B14F-4D97-AF65-F5344CB8AC3E}">
        <p14:creationId xmlns:p14="http://schemas.microsoft.com/office/powerpoint/2010/main" val="508539883"/>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533400" y="152400"/>
            <a:ext cx="11125200" cy="91440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smtClean="0"/>
              <a:t>Click to edit Master title style</a:t>
            </a:r>
            <a:endParaRPr lang="en-US" dirty="0"/>
          </a:p>
        </p:txBody>
      </p:sp>
      <p:sp>
        <p:nvSpPr>
          <p:cNvPr id="1027" name="Text Placeholder 2"/>
          <p:cNvSpPr>
            <a:spLocks noGrp="1"/>
          </p:cNvSpPr>
          <p:nvPr>
            <p:ph type="body" idx="1"/>
          </p:nvPr>
        </p:nvSpPr>
        <p:spPr bwMode="auto">
          <a:xfrm>
            <a:off x="533400" y="1447800"/>
            <a:ext cx="11125200" cy="4770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ltLang="x-none"/>
              <a:t>Edit Master text styles</a:t>
            </a:r>
          </a:p>
          <a:p>
            <a:pPr lvl="1"/>
            <a:r>
              <a:rPr lang="en-US" altLang="x-none"/>
              <a:t>Second level</a:t>
            </a:r>
          </a:p>
          <a:p>
            <a:pPr lvl="2"/>
            <a:r>
              <a:rPr lang="en-US" altLang="x-none"/>
              <a:t>Third level</a:t>
            </a:r>
          </a:p>
          <a:p>
            <a:pPr lvl="3"/>
            <a:r>
              <a:rPr lang="en-US" altLang="x-none"/>
              <a:t>Fourth level</a:t>
            </a:r>
          </a:p>
          <a:p>
            <a:pPr lvl="4"/>
            <a:r>
              <a:rPr lang="en-US" altLang="x-none"/>
              <a:t>Fifth level</a:t>
            </a:r>
          </a:p>
        </p:txBody>
      </p:sp>
      <p:sp>
        <p:nvSpPr>
          <p:cNvPr id="4" name="Date Placeholder 3"/>
          <p:cNvSpPr>
            <a:spLocks noGrp="1"/>
          </p:cNvSpPr>
          <p:nvPr>
            <p:ph type="dt" sz="half" idx="2"/>
          </p:nvPr>
        </p:nvSpPr>
        <p:spPr>
          <a:xfrm>
            <a:off x="7821613" y="6238875"/>
            <a:ext cx="2754312" cy="323850"/>
          </a:xfrm>
          <a:prstGeom prst="rect">
            <a:avLst/>
          </a:prstGeom>
        </p:spPr>
        <p:txBody>
          <a:bodyPr vert="horz" lIns="91440" tIns="45720" rIns="91440" bIns="45720" rtlCol="0" anchor="ctr"/>
          <a:lstStyle>
            <a:lvl1pPr algn="r">
              <a:defRPr sz="1050">
                <a:solidFill>
                  <a:schemeClr val="tx1">
                    <a:alpha val="70000"/>
                  </a:schemeClr>
                </a:solidFill>
                <a:cs typeface="+mn-cs"/>
              </a:defRPr>
            </a:lvl1pPr>
          </a:lstStyle>
          <a:p>
            <a:pPr>
              <a:defRPr/>
            </a:pPr>
            <a:endParaRPr lang="en-US"/>
          </a:p>
        </p:txBody>
      </p:sp>
      <p:sp>
        <p:nvSpPr>
          <p:cNvPr id="5" name="Footer Placeholder 4"/>
          <p:cNvSpPr>
            <a:spLocks noGrp="1"/>
          </p:cNvSpPr>
          <p:nvPr>
            <p:ph type="ftr" sz="quarter" idx="3"/>
          </p:nvPr>
        </p:nvSpPr>
        <p:spPr>
          <a:xfrm>
            <a:off x="1600200" y="6235700"/>
            <a:ext cx="5900738" cy="320675"/>
          </a:xfrm>
          <a:prstGeom prst="rect">
            <a:avLst/>
          </a:prstGeom>
        </p:spPr>
        <p:txBody>
          <a:bodyPr vert="horz" lIns="91440" tIns="45720" rIns="91440" bIns="45720" rtlCol="0" anchor="ctr"/>
          <a:lstStyle>
            <a:lvl1pPr algn="l">
              <a:defRPr sz="1050">
                <a:solidFill>
                  <a:schemeClr val="tx1">
                    <a:alpha val="70000"/>
                  </a:schemeClr>
                </a:solidFill>
                <a:cs typeface="+mn-cs"/>
              </a:defRPr>
            </a:lvl1pPr>
          </a:lstStyle>
          <a:p>
            <a:pPr>
              <a:defRPr/>
            </a:pPr>
            <a:endParaRPr lang="en-US"/>
          </a:p>
        </p:txBody>
      </p:sp>
      <p:sp>
        <p:nvSpPr>
          <p:cNvPr id="6" name="Slide Number Placeholder 5"/>
          <p:cNvSpPr>
            <a:spLocks noGrp="1"/>
          </p:cNvSpPr>
          <p:nvPr>
            <p:ph type="sldNum" sz="quarter" idx="4"/>
          </p:nvPr>
        </p:nvSpPr>
        <p:spPr>
          <a:xfrm>
            <a:off x="10758488" y="6218238"/>
            <a:ext cx="366712" cy="365125"/>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cs typeface="+mn-cs"/>
              </a:defRPr>
            </a:lvl1pPr>
          </a:lstStyle>
          <a:p>
            <a:pPr>
              <a:defRPr/>
            </a:pPr>
            <a:fld id="{729CDFD6-7764-3F49-8A13-130796ABEDF2}" type="slidenum">
              <a:rPr lang="en-US" altLang="x-none"/>
              <a:pPr>
                <a:defRPr/>
              </a:pPr>
              <a:t>‹#›</a:t>
            </a:fld>
            <a:endParaRPr lang="en-US" altLang="x-none"/>
          </a:p>
        </p:txBody>
      </p:sp>
    </p:spTree>
  </p:cSld>
  <p:clrMap bg1="lt1" tx1="dk1" bg2="lt2" tx2="dk2" accent1="accent1" accent2="accent2" accent3="accent3" accent4="accent4" accent5="accent5" accent6="accent6" hlink="hlink" folHlink="folHlink"/>
  <p:sldLayoutIdLst>
    <p:sldLayoutId id="2147483845" r:id="rId1"/>
    <p:sldLayoutId id="2147483838" r:id="rId2"/>
    <p:sldLayoutId id="2147483839" r:id="rId3"/>
    <p:sldLayoutId id="2147483846" r:id="rId4"/>
    <p:sldLayoutId id="2147483840" r:id="rId5"/>
    <p:sldLayoutId id="2147483841" r:id="rId6"/>
    <p:sldLayoutId id="2147483842" r:id="rId7"/>
    <p:sldLayoutId id="2147483847" r:id="rId8"/>
    <p:sldLayoutId id="2147483848" r:id="rId9"/>
    <p:sldLayoutId id="2147483843" r:id="rId10"/>
    <p:sldLayoutId id="2147483844" r:id="rId11"/>
  </p:sldLayoutIdLst>
  <p:txStyles>
    <p:titleStyle>
      <a:lvl1pPr algn="ctr" rtl="0" eaLnBrk="0" fontAlgn="base" hangingPunct="0">
        <a:lnSpc>
          <a:spcPct val="90000"/>
        </a:lnSpc>
        <a:spcBef>
          <a:spcPct val="0"/>
        </a:spcBef>
        <a:spcAft>
          <a:spcPct val="0"/>
        </a:spcAft>
        <a:defRPr sz="3600" b="1" kern="1200" spc="200">
          <a:solidFill>
            <a:srgbClr val="262626"/>
          </a:solidFill>
          <a:latin typeface="+mj-lt"/>
          <a:ea typeface="+mj-ea"/>
          <a:cs typeface="+mj-cs"/>
        </a:defRPr>
      </a:lvl1pPr>
      <a:lvl2pPr algn="ctr" rtl="0" eaLnBrk="0" fontAlgn="base" hangingPunct="0">
        <a:lnSpc>
          <a:spcPct val="90000"/>
        </a:lnSpc>
        <a:spcBef>
          <a:spcPct val="0"/>
        </a:spcBef>
        <a:spcAft>
          <a:spcPct val="0"/>
        </a:spcAft>
        <a:defRPr sz="3600" b="1">
          <a:solidFill>
            <a:srgbClr val="262626"/>
          </a:solidFill>
          <a:latin typeface="Gill Sans MT" charset="0"/>
        </a:defRPr>
      </a:lvl2pPr>
      <a:lvl3pPr algn="ctr" rtl="0" eaLnBrk="0" fontAlgn="base" hangingPunct="0">
        <a:lnSpc>
          <a:spcPct val="90000"/>
        </a:lnSpc>
        <a:spcBef>
          <a:spcPct val="0"/>
        </a:spcBef>
        <a:spcAft>
          <a:spcPct val="0"/>
        </a:spcAft>
        <a:defRPr sz="3600" b="1">
          <a:solidFill>
            <a:srgbClr val="262626"/>
          </a:solidFill>
          <a:latin typeface="Gill Sans MT" charset="0"/>
        </a:defRPr>
      </a:lvl3pPr>
      <a:lvl4pPr algn="ctr" rtl="0" eaLnBrk="0" fontAlgn="base" hangingPunct="0">
        <a:lnSpc>
          <a:spcPct val="90000"/>
        </a:lnSpc>
        <a:spcBef>
          <a:spcPct val="0"/>
        </a:spcBef>
        <a:spcAft>
          <a:spcPct val="0"/>
        </a:spcAft>
        <a:defRPr sz="3600" b="1">
          <a:solidFill>
            <a:srgbClr val="262626"/>
          </a:solidFill>
          <a:latin typeface="Gill Sans MT" charset="0"/>
        </a:defRPr>
      </a:lvl4pPr>
      <a:lvl5pPr algn="ctr" rtl="0" eaLnBrk="0" fontAlgn="base" hangingPunct="0">
        <a:lnSpc>
          <a:spcPct val="90000"/>
        </a:lnSpc>
        <a:spcBef>
          <a:spcPct val="0"/>
        </a:spcBef>
        <a:spcAft>
          <a:spcPct val="0"/>
        </a:spcAft>
        <a:defRPr sz="3600" b="1">
          <a:solidFill>
            <a:srgbClr val="262626"/>
          </a:solidFill>
          <a:latin typeface="Gill Sans MT" charset="0"/>
        </a:defRPr>
      </a:lvl5pPr>
      <a:lvl6pPr marL="457200" algn="ctr" rtl="0" eaLnBrk="1" fontAlgn="base" hangingPunct="1">
        <a:lnSpc>
          <a:spcPct val="90000"/>
        </a:lnSpc>
        <a:spcBef>
          <a:spcPct val="0"/>
        </a:spcBef>
        <a:spcAft>
          <a:spcPct val="0"/>
        </a:spcAft>
        <a:defRPr sz="3600" b="1">
          <a:solidFill>
            <a:srgbClr val="262626"/>
          </a:solidFill>
          <a:latin typeface="Gill Sans MT" charset="0"/>
        </a:defRPr>
      </a:lvl6pPr>
      <a:lvl7pPr marL="914400" algn="ctr" rtl="0" eaLnBrk="1" fontAlgn="base" hangingPunct="1">
        <a:lnSpc>
          <a:spcPct val="90000"/>
        </a:lnSpc>
        <a:spcBef>
          <a:spcPct val="0"/>
        </a:spcBef>
        <a:spcAft>
          <a:spcPct val="0"/>
        </a:spcAft>
        <a:defRPr sz="3600" b="1">
          <a:solidFill>
            <a:srgbClr val="262626"/>
          </a:solidFill>
          <a:latin typeface="Gill Sans MT" charset="0"/>
        </a:defRPr>
      </a:lvl7pPr>
      <a:lvl8pPr marL="1371600" algn="ctr" rtl="0" eaLnBrk="1" fontAlgn="base" hangingPunct="1">
        <a:lnSpc>
          <a:spcPct val="90000"/>
        </a:lnSpc>
        <a:spcBef>
          <a:spcPct val="0"/>
        </a:spcBef>
        <a:spcAft>
          <a:spcPct val="0"/>
        </a:spcAft>
        <a:defRPr sz="3600" b="1">
          <a:solidFill>
            <a:srgbClr val="262626"/>
          </a:solidFill>
          <a:latin typeface="Gill Sans MT" charset="0"/>
        </a:defRPr>
      </a:lvl8pPr>
      <a:lvl9pPr marL="1828800" algn="ctr" rtl="0" eaLnBrk="1" fontAlgn="base" hangingPunct="1">
        <a:lnSpc>
          <a:spcPct val="90000"/>
        </a:lnSpc>
        <a:spcBef>
          <a:spcPct val="0"/>
        </a:spcBef>
        <a:spcAft>
          <a:spcPct val="0"/>
        </a:spcAft>
        <a:defRPr sz="3600" b="1">
          <a:solidFill>
            <a:srgbClr val="262626"/>
          </a:solidFill>
          <a:latin typeface="Gill Sans MT" charset="0"/>
        </a:defRPr>
      </a:lvl9pPr>
    </p:titleStyle>
    <p:bodyStyle>
      <a:lvl1pPr marL="228600" indent="-228600" algn="l" rtl="0" eaLnBrk="0" fontAlgn="base" hangingPunct="0">
        <a:spcBef>
          <a:spcPts val="1000"/>
        </a:spcBef>
        <a:spcAft>
          <a:spcPct val="0"/>
        </a:spcAft>
        <a:buClr>
          <a:schemeClr val="accent2"/>
        </a:buClr>
        <a:buFont typeface="Arial" charset="0"/>
        <a:buChar char="•"/>
        <a:defRPr sz="2200" kern="1200">
          <a:solidFill>
            <a:srgbClr val="262626"/>
          </a:solidFill>
          <a:latin typeface="+mn-lt"/>
          <a:ea typeface="+mn-ea"/>
          <a:cs typeface="+mn-cs"/>
        </a:defRPr>
      </a:lvl1pPr>
      <a:lvl2pPr marL="457200" indent="-228600" algn="l" rtl="0" eaLnBrk="0" fontAlgn="base" hangingPunct="0">
        <a:spcBef>
          <a:spcPts val="1000"/>
        </a:spcBef>
        <a:spcAft>
          <a:spcPct val="0"/>
        </a:spcAft>
        <a:buClr>
          <a:schemeClr val="accent2"/>
        </a:buClr>
        <a:buFont typeface="Arial" charset="0"/>
        <a:buChar char="•"/>
        <a:defRPr sz="2200" kern="1200">
          <a:solidFill>
            <a:srgbClr val="262626"/>
          </a:solidFill>
          <a:latin typeface="+mn-lt"/>
          <a:ea typeface="+mn-ea"/>
          <a:cs typeface="+mn-cs"/>
        </a:defRPr>
      </a:lvl2pPr>
      <a:lvl3pPr marL="685800" indent="-228600" algn="l" rtl="0" eaLnBrk="0" fontAlgn="base" hangingPunct="0">
        <a:spcBef>
          <a:spcPts val="1000"/>
        </a:spcBef>
        <a:spcAft>
          <a:spcPct val="0"/>
        </a:spcAft>
        <a:buClr>
          <a:schemeClr val="accent2"/>
        </a:buClr>
        <a:buFont typeface="Arial" charset="0"/>
        <a:buChar char="•"/>
        <a:defRPr sz="2200" kern="1200">
          <a:solidFill>
            <a:srgbClr val="262626"/>
          </a:solidFill>
          <a:latin typeface="+mn-lt"/>
          <a:ea typeface="+mn-ea"/>
          <a:cs typeface="+mn-cs"/>
        </a:defRPr>
      </a:lvl3pPr>
      <a:lvl4pPr marL="914400" indent="-228600" algn="l" rtl="0" eaLnBrk="0" fontAlgn="base" hangingPunct="0">
        <a:spcBef>
          <a:spcPts val="1000"/>
        </a:spcBef>
        <a:spcAft>
          <a:spcPct val="0"/>
        </a:spcAft>
        <a:buClr>
          <a:schemeClr val="accent2"/>
        </a:buClr>
        <a:buFont typeface="Arial" charset="0"/>
        <a:buChar char="•"/>
        <a:defRPr sz="2200" kern="1200">
          <a:solidFill>
            <a:srgbClr val="262626"/>
          </a:solidFill>
          <a:latin typeface="+mn-lt"/>
          <a:ea typeface="+mn-ea"/>
          <a:cs typeface="+mn-cs"/>
        </a:defRPr>
      </a:lvl4pPr>
      <a:lvl5pPr marL="1143000" indent="-228600" algn="l" rtl="0" eaLnBrk="0" fontAlgn="base" hangingPunct="0">
        <a:spcBef>
          <a:spcPts val="1000"/>
        </a:spcBef>
        <a:spcAft>
          <a:spcPct val="0"/>
        </a:spcAft>
        <a:buClr>
          <a:schemeClr val="accent2"/>
        </a:buClr>
        <a:buFont typeface="Arial" charset="0"/>
        <a:buChar char="•"/>
        <a:defRPr sz="2200" kern="1200">
          <a:solidFill>
            <a:srgbClr val="262626"/>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4.tiff"/><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6.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2.xml"/><Relationship Id="rId3" Type="http://schemas.openxmlformats.org/officeDocument/2006/relationships/image" Target="../media/image17.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8.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9.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0.tif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tiff"/><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0.tiff"/><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1.pn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4" Type="http://schemas.openxmlformats.org/officeDocument/2006/relationships/image" Target="../media/image3.tiff"/><Relationship Id="rId5" Type="http://schemas.openxmlformats.org/officeDocument/2006/relationships/image" Target="../media/image4.tiff"/><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8.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4.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7.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8.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29.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30.jpg"/></Relationships>
</file>

<file path=ppt/slides/_rels/slide29.xml.rels><?xml version="1.0" encoding="UTF-8" standalone="yes"?>
<Relationships xmlns="http://schemas.openxmlformats.org/package/2006/relationships"><Relationship Id="rId3" Type="http://schemas.openxmlformats.org/officeDocument/2006/relationships/image" Target="../media/image31.emf"/><Relationship Id="rId4" Type="http://schemas.openxmlformats.org/officeDocument/2006/relationships/image" Target="../media/image32.png"/><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3" Type="http://schemas.openxmlformats.org/officeDocument/2006/relationships/image" Target="../media/image5.gif"/><Relationship Id="rId4" Type="http://schemas.openxmlformats.org/officeDocument/2006/relationships/image" Target="../media/image6.jpg"/><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33.jpg"/></Relationships>
</file>

<file path=ppt/slides/_rels/slide31.xml.rels><?xml version="1.0" encoding="UTF-8" standalone="yes"?>
<Relationships xmlns="http://schemas.openxmlformats.org/package/2006/relationships"><Relationship Id="rId3" Type="http://schemas.openxmlformats.org/officeDocument/2006/relationships/image" Target="../media/image34.jpg"/><Relationship Id="rId4" Type="http://schemas.openxmlformats.org/officeDocument/2006/relationships/image" Target="../media/image35.jpg"/><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33.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36.gi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37.tif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hyperlink" Target="https://www.classzone.com/books/earth_science/terc/content/visualizations/es2802/es2802page01.cfm?chapter_no=visualization"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38.jpg"/></Relationships>
</file>

<file path=ppt/slides/_rels/slide37.xml.rels><?xml version="1.0" encoding="UTF-8" standalone="yes"?>
<Relationships xmlns="http://schemas.openxmlformats.org/package/2006/relationships"><Relationship Id="rId3" Type="http://schemas.openxmlformats.org/officeDocument/2006/relationships/image" Target="../media/image39.tiff"/><Relationship Id="rId4" Type="http://schemas.openxmlformats.org/officeDocument/2006/relationships/image" Target="../media/image40.tiff"/><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41.gi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4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7.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8.tiff"/></Relationships>
</file>

<file path=ppt/slides/_rels/slide6.xml.rels><?xml version="1.0" encoding="UTF-8" standalone="yes"?>
<Relationships xmlns="http://schemas.openxmlformats.org/package/2006/relationships"><Relationship Id="rId3" Type="http://schemas.openxmlformats.org/officeDocument/2006/relationships/image" Target="../media/image9.jpg"/><Relationship Id="rId4" Type="http://schemas.openxmlformats.org/officeDocument/2006/relationships/image" Target="../media/image10.jpg"/><Relationship Id="rId5" Type="http://schemas.openxmlformats.org/officeDocument/2006/relationships/image" Target="../media/image11.gif"/><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3.tif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4.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152400"/>
            <a:ext cx="4648200" cy="990600"/>
          </a:xfrm>
        </p:spPr>
        <p:txBody>
          <a:bodyPr>
            <a:normAutofit fontScale="90000"/>
          </a:bodyPr>
          <a:lstStyle/>
          <a:p>
            <a:r>
              <a:rPr lang="en-US" dirty="0" smtClean="0"/>
              <a:t>Today in science</a:t>
            </a:r>
            <a:r>
              <a:rPr lang="mr-IN" dirty="0" smtClean="0"/>
              <a:t>…</a:t>
            </a:r>
            <a:endParaRPr lang="en-US" dirty="0"/>
          </a:p>
        </p:txBody>
      </p:sp>
      <p:sp>
        <p:nvSpPr>
          <p:cNvPr id="3" name="Content Placeholder 2"/>
          <p:cNvSpPr>
            <a:spLocks noGrp="1"/>
          </p:cNvSpPr>
          <p:nvPr>
            <p:ph idx="1"/>
          </p:nvPr>
        </p:nvSpPr>
        <p:spPr>
          <a:xfrm>
            <a:off x="533400" y="1371600"/>
            <a:ext cx="4648200" cy="5410200"/>
          </a:xfrm>
        </p:spPr>
        <p:txBody>
          <a:bodyPr>
            <a:normAutofit/>
          </a:bodyPr>
          <a:lstStyle/>
          <a:p>
            <a:r>
              <a:rPr lang="en-US" dirty="0" smtClean="0"/>
              <a:t>Kind of..</a:t>
            </a:r>
          </a:p>
          <a:p>
            <a:r>
              <a:rPr lang="en-US" dirty="0"/>
              <a:t>“We’ve been </a:t>
            </a:r>
            <a:r>
              <a:rPr lang="en-US" dirty="0" smtClean="0"/>
              <a:t>conditioned</a:t>
            </a:r>
            <a:r>
              <a:rPr lang="mr-IN" dirty="0" smtClean="0"/>
              <a:t>…</a:t>
            </a:r>
            <a:r>
              <a:rPr lang="en-US" dirty="0" smtClean="0"/>
              <a:t> to </a:t>
            </a:r>
            <a:r>
              <a:rPr lang="en-US" dirty="0"/>
              <a:t>focus on our talents, and to let them define us. </a:t>
            </a:r>
            <a:r>
              <a:rPr lang="en-US" dirty="0" smtClean="0"/>
              <a:t> These </a:t>
            </a:r>
            <a:r>
              <a:rPr lang="en-US" dirty="0"/>
              <a:t>descriptors might limit us, but they also comfort us... they do not readily leave room for attempting something new—and sucking at it</a:t>
            </a:r>
            <a:r>
              <a:rPr lang="en-US" dirty="0" smtClean="0"/>
              <a:t>”</a:t>
            </a:r>
          </a:p>
          <a:p>
            <a:r>
              <a:rPr lang="en-US" dirty="0" smtClean="0"/>
              <a:t>Consider your positionality sitting in this classroom.</a:t>
            </a:r>
          </a:p>
          <a:p>
            <a:pPr lvl="1"/>
            <a:r>
              <a:rPr lang="en-US" dirty="0" smtClean="0"/>
              <a:t>Stereotype threat</a:t>
            </a:r>
          </a:p>
          <a:p>
            <a:pPr lvl="1"/>
            <a:r>
              <a:rPr lang="en-US" dirty="0" smtClean="0"/>
              <a:t>Growth mindset</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26505" y="0"/>
            <a:ext cx="6858000" cy="6858000"/>
          </a:xfrm>
          <a:prstGeom prst="rect">
            <a:avLst/>
          </a:prstGeom>
        </p:spPr>
      </p:pic>
    </p:spTree>
    <p:extLst>
      <p:ext uri="{BB962C8B-B14F-4D97-AF65-F5344CB8AC3E}">
        <p14:creationId xmlns:p14="http://schemas.microsoft.com/office/powerpoint/2010/main" val="15010553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Faraday effect</a:t>
            </a:r>
            <a:endParaRPr lang="en-US" dirty="0"/>
          </a:p>
        </p:txBody>
      </p:sp>
      <p:sp>
        <p:nvSpPr>
          <p:cNvPr id="3" name="Content Placeholder 2"/>
          <p:cNvSpPr>
            <a:spLocks noGrp="1"/>
          </p:cNvSpPr>
          <p:nvPr>
            <p:ph idx="1"/>
          </p:nvPr>
        </p:nvSpPr>
        <p:spPr>
          <a:xfrm>
            <a:off x="533400" y="1524000"/>
            <a:ext cx="5943600" cy="4216027"/>
          </a:xfrm>
        </p:spPr>
        <p:txBody>
          <a:bodyPr/>
          <a:lstStyle/>
          <a:p>
            <a:r>
              <a:rPr lang="en-US" dirty="0" smtClean="0"/>
              <a:t>Light can be </a:t>
            </a:r>
            <a:r>
              <a:rPr lang="en-US" i="1" dirty="0" smtClean="0"/>
              <a:t>polarized</a:t>
            </a:r>
            <a:endParaRPr lang="en-US" dirty="0" smtClean="0"/>
          </a:p>
          <a:p>
            <a:pPr lvl="1"/>
            <a:r>
              <a:rPr lang="en-US" dirty="0" smtClean="0"/>
              <a:t>Polarization is the orientation of the electric field in the electromagnetic wave</a:t>
            </a:r>
          </a:p>
          <a:p>
            <a:r>
              <a:rPr lang="en-US" dirty="0" smtClean="0"/>
              <a:t>Faraday found that light’s polarization changes depending on the magnetic field it travels through</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72200" y="1834155"/>
            <a:ext cx="5765800" cy="4286872"/>
          </a:xfrm>
          <a:prstGeom prst="rect">
            <a:avLst/>
          </a:prstGeom>
        </p:spPr>
      </p:pic>
      <p:pic>
        <p:nvPicPr>
          <p:cNvPr id="5" name="Picture 4"/>
          <p:cNvPicPr>
            <a:picLocks noChangeAspect="1"/>
          </p:cNvPicPr>
          <p:nvPr/>
        </p:nvPicPr>
        <p:blipFill>
          <a:blip r:embed="rId4"/>
          <a:stretch>
            <a:fillRect/>
          </a:stretch>
        </p:blipFill>
        <p:spPr>
          <a:xfrm>
            <a:off x="101600" y="3591285"/>
            <a:ext cx="5504676" cy="2920627"/>
          </a:xfrm>
          <a:prstGeom prst="rect">
            <a:avLst/>
          </a:prstGeom>
        </p:spPr>
      </p:pic>
    </p:spTree>
    <p:extLst>
      <p:ext uri="{BB962C8B-B14F-4D97-AF65-F5344CB8AC3E}">
        <p14:creationId xmlns:p14="http://schemas.microsoft.com/office/powerpoint/2010/main" val="15921491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PhAnim="0">
  <p:cSld>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8266" y="457200"/>
            <a:ext cx="10295467" cy="5791200"/>
          </a:xfrm>
          <a:prstGeom prst="rect">
            <a:avLst/>
          </a:prstGeom>
        </p:spPr>
      </p:pic>
      <p:sp>
        <p:nvSpPr>
          <p:cNvPr id="2" name="Title 1"/>
          <p:cNvSpPr>
            <a:spLocks noGrp="1"/>
          </p:cNvSpPr>
          <p:nvPr>
            <p:ph type="ctrTitle"/>
          </p:nvPr>
        </p:nvSpPr>
        <p:spPr>
          <a:xfrm>
            <a:off x="1600200" y="2386013"/>
            <a:ext cx="8991600" cy="1646237"/>
          </a:xfrm>
        </p:spPr>
        <p:txBody>
          <a:bodyPr/>
          <a:lstStyle/>
          <a:p>
            <a:pPr eaLnBrk="1" hangingPunct="1">
              <a:defRPr/>
            </a:pPr>
            <a:r>
              <a:rPr lang="en-US" dirty="0" smtClean="0"/>
              <a:t>Properties of matter</a:t>
            </a:r>
            <a:endParaRPr lang="en-US" dirty="0"/>
          </a:p>
        </p:txBody>
      </p:sp>
      <p:sp>
        <p:nvSpPr>
          <p:cNvPr id="3" name="Subtitle 2"/>
          <p:cNvSpPr>
            <a:spLocks noGrp="1"/>
          </p:cNvSpPr>
          <p:nvPr>
            <p:ph type="subTitle" idx="1"/>
          </p:nvPr>
        </p:nvSpPr>
        <p:spPr>
          <a:xfrm>
            <a:off x="2695574" y="3581400"/>
            <a:ext cx="6800850" cy="1239838"/>
          </a:xfrm>
        </p:spPr>
        <p:txBody>
          <a:bodyPr/>
          <a:lstStyle/>
          <a:p>
            <a:pPr eaLnBrk="1" hangingPunct="1">
              <a:defRPr/>
            </a:pPr>
            <a:r>
              <a:rPr lang="en-US" dirty="0" smtClean="0"/>
              <a:t>The </a:t>
            </a:r>
            <a:r>
              <a:rPr lang="en-US" smtClean="0"/>
              <a:t>Cosmic Perspective, 5.3-5.4</a:t>
            </a:r>
            <a:endParaRPr lang="en-US"/>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808038" y="2243138"/>
            <a:ext cx="4495800" cy="1135062"/>
          </a:xfrm>
        </p:spPr>
        <p:txBody>
          <a:bodyPr/>
          <a:lstStyle/>
          <a:p>
            <a:pPr>
              <a:defRPr/>
            </a:pPr>
            <a:r>
              <a:rPr lang="en-US" dirty="0" smtClean="0"/>
              <a:t>Atoms!</a:t>
            </a:r>
            <a:endParaRPr lang="en-US" dirty="0"/>
          </a:p>
        </p:txBody>
      </p:sp>
      <p:pic>
        <p:nvPicPr>
          <p:cNvPr id="2" name="Picture Placeholder 1"/>
          <p:cNvPicPr>
            <a:picLocks noGrp="1" noChangeAspect="1"/>
          </p:cNvPicPr>
          <p:nvPr>
            <p:ph type="pic" idx="1"/>
          </p:nvPr>
        </p:nvPicPr>
        <p:blipFill>
          <a:blip r:embed="rId3">
            <a:extLst>
              <a:ext uri="{28A0092B-C50C-407E-A947-70E740481C1C}">
                <a14:useLocalDpi xmlns:a14="http://schemas.microsoft.com/office/drawing/2010/main" val="0"/>
              </a:ext>
            </a:extLst>
          </a:blip>
          <a:srcRect l="7282" r="7282"/>
          <a:stretch>
            <a:fillRect/>
          </a:stretch>
        </p:blipFill>
        <p:spPr>
          <a:xfrm>
            <a:off x="6099810" y="990600"/>
            <a:ext cx="6102350" cy="4953000"/>
          </a:xfrm>
        </p:spPr>
      </p:pic>
      <p:sp>
        <p:nvSpPr>
          <p:cNvPr id="17411" name="Text Placeholder 4"/>
          <p:cNvSpPr>
            <a:spLocks noGrp="1"/>
          </p:cNvSpPr>
          <p:nvPr>
            <p:ph type="body" sz="half" idx="2"/>
          </p:nvPr>
        </p:nvSpPr>
        <p:spPr>
          <a:xfrm>
            <a:off x="1116013" y="3549650"/>
            <a:ext cx="3794125" cy="2193925"/>
          </a:xfrm>
        </p:spPr>
        <p:txBody>
          <a:bodyPr>
            <a:normAutofit/>
          </a:bodyPr>
          <a:lstStyle/>
          <a:p>
            <a:r>
              <a:rPr lang="en-US" sz="2400" dirty="0"/>
              <a:t>from Greek </a:t>
            </a:r>
            <a:r>
              <a:rPr lang="en-US" sz="2400" i="1" dirty="0" err="1" smtClean="0"/>
              <a:t>atomos</a:t>
            </a:r>
            <a:r>
              <a:rPr lang="en-US" sz="2400" i="1" dirty="0" smtClean="0"/>
              <a:t>:</a:t>
            </a:r>
            <a:r>
              <a:rPr lang="en-US" sz="2400" dirty="0"/>
              <a:t> </a:t>
            </a:r>
            <a:endParaRPr lang="en-US" sz="2400" dirty="0" smtClean="0"/>
          </a:p>
          <a:p>
            <a:r>
              <a:rPr lang="en-US" sz="2400" dirty="0" smtClean="0"/>
              <a:t>‘</a:t>
            </a:r>
            <a:r>
              <a:rPr lang="en-US" sz="2400" dirty="0"/>
              <a:t>indivisible,’ based on </a:t>
            </a:r>
            <a:r>
              <a:rPr lang="en-US" sz="2400" i="1" dirty="0"/>
              <a:t>a-</a:t>
            </a:r>
            <a:r>
              <a:rPr lang="en-US" sz="2400" dirty="0"/>
              <a:t> ‘not’ + </a:t>
            </a:r>
            <a:r>
              <a:rPr lang="en-US" sz="2400" i="1" dirty="0" err="1"/>
              <a:t>temnein</a:t>
            </a:r>
            <a:r>
              <a:rPr lang="en-US" sz="2400" dirty="0"/>
              <a:t> ‘to cut.’</a:t>
            </a:r>
            <a:endParaRPr lang="x-none" altLang="x-none" sz="2400" dirty="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Title 1"/>
          <p:cNvSpPr>
            <a:spLocks noGrp="1"/>
          </p:cNvSpPr>
          <p:nvPr>
            <p:ph type="title"/>
          </p:nvPr>
        </p:nvSpPr>
        <p:spPr/>
        <p:txBody>
          <a:bodyPr/>
          <a:lstStyle/>
          <a:p>
            <a:pPr eaLnBrk="1" fontAlgn="auto" hangingPunct="1">
              <a:spcAft>
                <a:spcPts val="0"/>
              </a:spcAft>
              <a:defRPr/>
            </a:pPr>
            <a:r>
              <a:rPr lang="en-US" altLang="x-none" dirty="0" smtClean="0"/>
              <a:t>Atomic structure</a:t>
            </a:r>
            <a:endParaRPr lang="en-US" altLang="x-none" dirty="0"/>
          </a:p>
        </p:txBody>
      </p:sp>
      <p:pic>
        <p:nvPicPr>
          <p:cNvPr id="2" name="Content Placeholder 1"/>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533400" y="2168536"/>
            <a:ext cx="5319713" cy="2851127"/>
          </a:xfrm>
        </p:spPr>
      </p:pic>
      <p:sp>
        <p:nvSpPr>
          <p:cNvPr id="3" name="Content Placeholder 2"/>
          <p:cNvSpPr>
            <a:spLocks noGrp="1"/>
          </p:cNvSpPr>
          <p:nvPr>
            <p:ph sz="half" idx="2"/>
          </p:nvPr>
        </p:nvSpPr>
        <p:spPr/>
        <p:txBody>
          <a:bodyPr/>
          <a:lstStyle/>
          <a:p>
            <a:r>
              <a:rPr lang="en-US" dirty="0" smtClean="0"/>
              <a:t>Proton: +1 charge</a:t>
            </a:r>
          </a:p>
          <a:p>
            <a:r>
              <a:rPr lang="en-US" dirty="0" smtClean="0"/>
              <a:t>Electron: -1 charge</a:t>
            </a:r>
          </a:p>
          <a:p>
            <a:r>
              <a:rPr lang="en-US" dirty="0" smtClean="0"/>
              <a:t>Neutron: 0 charge</a:t>
            </a:r>
          </a:p>
          <a:p>
            <a:endParaRPr lang="en-US" dirty="0"/>
          </a:p>
          <a:p>
            <a:r>
              <a:rPr lang="en-US" i="1" dirty="0" smtClean="0"/>
              <a:t>Incredibly </a:t>
            </a:r>
            <a:r>
              <a:rPr lang="en-US" dirty="0" smtClean="0"/>
              <a:t>small</a:t>
            </a:r>
            <a:r>
              <a:rPr lang="mr-IN" dirty="0" smtClean="0"/>
              <a:t>–</a:t>
            </a:r>
            <a:r>
              <a:rPr lang="en-US" dirty="0" smtClean="0"/>
              <a:t> 10</a:t>
            </a:r>
            <a:r>
              <a:rPr lang="en-US" baseline="30000" dirty="0" smtClean="0"/>
              <a:t>-10</a:t>
            </a:r>
            <a:r>
              <a:rPr lang="en-US" dirty="0" smtClean="0"/>
              <a:t>m across</a:t>
            </a:r>
            <a:endParaRPr lang="en-US" dirty="0"/>
          </a:p>
          <a:p>
            <a:r>
              <a:rPr lang="en-US" dirty="0" smtClean="0"/>
              <a:t>Proton, neutron, each ~2000x more massive than electron</a:t>
            </a: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Atomic structure</a:t>
            </a:r>
            <a:endParaRPr lang="en-US" dirty="0"/>
          </a:p>
        </p:txBody>
      </p:sp>
      <p:pic>
        <p:nvPicPr>
          <p:cNvPr id="4" name="Content Placeholder 3"/>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304800" y="1371600"/>
            <a:ext cx="7105124" cy="4973587"/>
          </a:xfrm>
        </p:spPr>
      </p:pic>
      <p:sp>
        <p:nvSpPr>
          <p:cNvPr id="6" name="Content Placeholder 5"/>
          <p:cNvSpPr>
            <a:spLocks noGrp="1"/>
          </p:cNvSpPr>
          <p:nvPr>
            <p:ph sz="half" idx="2"/>
          </p:nvPr>
        </p:nvSpPr>
        <p:spPr>
          <a:xfrm>
            <a:off x="7543800" y="1447800"/>
            <a:ext cx="4114800" cy="4292226"/>
          </a:xfrm>
        </p:spPr>
        <p:txBody>
          <a:bodyPr/>
          <a:lstStyle/>
          <a:p>
            <a:r>
              <a:rPr lang="en-US" dirty="0" smtClean="0"/>
              <a:t>Atomic number: how many protons in the nucleus</a:t>
            </a:r>
          </a:p>
          <a:p>
            <a:r>
              <a:rPr lang="en-US" dirty="0" smtClean="0"/>
              <a:t>Atomic mass number: combined number of protons and neutrons (recall: mass of electron is tiny tiny!)</a:t>
            </a:r>
          </a:p>
          <a:p>
            <a:r>
              <a:rPr lang="en-US" dirty="0" smtClean="0"/>
              <a:t>Atoms can combine to form molecules</a:t>
            </a:r>
          </a:p>
          <a:p>
            <a:endParaRPr lang="en-US" dirty="0"/>
          </a:p>
        </p:txBody>
      </p:sp>
    </p:spTree>
    <p:extLst>
      <p:ext uri="{BB962C8B-B14F-4D97-AF65-F5344CB8AC3E}">
        <p14:creationId xmlns:p14="http://schemas.microsoft.com/office/powerpoint/2010/main" val="18607649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Phases of matter</a:t>
            </a:r>
            <a:endParaRPr lang="en-US" dirty="0"/>
          </a:p>
        </p:txBody>
      </p:sp>
      <p:sp>
        <p:nvSpPr>
          <p:cNvPr id="5" name="Content Placeholder 4"/>
          <p:cNvSpPr>
            <a:spLocks noGrp="1"/>
          </p:cNvSpPr>
          <p:nvPr>
            <p:ph sz="half" idx="1"/>
          </p:nvPr>
        </p:nvSpPr>
        <p:spPr/>
        <p:txBody>
          <a:bodyPr/>
          <a:lstStyle/>
          <a:p>
            <a:r>
              <a:rPr lang="en-US" dirty="0" smtClean="0"/>
              <a:t>Depends on the </a:t>
            </a:r>
            <a:r>
              <a:rPr lang="en-US" i="1" dirty="0" smtClean="0"/>
              <a:t>phase</a:t>
            </a:r>
            <a:r>
              <a:rPr lang="en-US" dirty="0" smtClean="0"/>
              <a:t> of matter</a:t>
            </a:r>
          </a:p>
          <a:p>
            <a:pPr lvl="1"/>
            <a:r>
              <a:rPr lang="en-US" dirty="0" smtClean="0"/>
              <a:t>Solid</a:t>
            </a:r>
          </a:p>
          <a:p>
            <a:pPr lvl="1"/>
            <a:r>
              <a:rPr lang="en-US" dirty="0" smtClean="0"/>
              <a:t>Liquid</a:t>
            </a:r>
          </a:p>
          <a:p>
            <a:pPr lvl="1"/>
            <a:r>
              <a:rPr lang="en-US" dirty="0" smtClean="0"/>
              <a:t>Gas</a:t>
            </a:r>
          </a:p>
          <a:p>
            <a:r>
              <a:rPr lang="en-US" dirty="0" smtClean="0"/>
              <a:t>Phase of matter depends on </a:t>
            </a:r>
          </a:p>
          <a:p>
            <a:pPr lvl="1"/>
            <a:r>
              <a:rPr lang="en-US" dirty="0" smtClean="0"/>
              <a:t>composition</a:t>
            </a:r>
          </a:p>
          <a:p>
            <a:pPr lvl="1"/>
            <a:r>
              <a:rPr lang="en-US" dirty="0" smtClean="0"/>
              <a:t>temperature </a:t>
            </a:r>
          </a:p>
          <a:p>
            <a:pPr lvl="1"/>
            <a:r>
              <a:rPr lang="en-US" dirty="0" smtClean="0"/>
              <a:t>pressure</a:t>
            </a:r>
            <a:endParaRPr lang="en-US" dirty="0"/>
          </a:p>
        </p:txBody>
      </p:sp>
      <p:sp>
        <p:nvSpPr>
          <p:cNvPr id="8" name="Content Placeholder 7"/>
          <p:cNvSpPr>
            <a:spLocks noGrp="1"/>
          </p:cNvSpPr>
          <p:nvPr>
            <p:ph sz="half" idx="2"/>
          </p:nvPr>
        </p:nvSpPr>
        <p:spPr/>
        <p:txBody>
          <a:bodyPr/>
          <a:lstStyle/>
          <a:p>
            <a:endParaRPr lang="en-US"/>
          </a:p>
        </p:txBody>
      </p:sp>
      <p:pic>
        <p:nvPicPr>
          <p:cNvPr id="9" name="Picture 8"/>
          <p:cNvPicPr>
            <a:picLocks noChangeAspect="1"/>
          </p:cNvPicPr>
          <p:nvPr/>
        </p:nvPicPr>
        <p:blipFill rotWithShape="1">
          <a:blip r:embed="rId3"/>
          <a:srcRect l="2000" t="5263" r="14632" b="2631"/>
          <a:stretch/>
        </p:blipFill>
        <p:spPr>
          <a:xfrm>
            <a:off x="7010400" y="1561840"/>
            <a:ext cx="4260343" cy="4518546"/>
          </a:xfrm>
          <a:prstGeom prst="rect">
            <a:avLst/>
          </a:prstGeom>
        </p:spPr>
      </p:pic>
    </p:spTree>
    <p:extLst>
      <p:ext uri="{BB962C8B-B14F-4D97-AF65-F5344CB8AC3E}">
        <p14:creationId xmlns:p14="http://schemas.microsoft.com/office/powerpoint/2010/main" val="6092843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Phases of matter: Water</a:t>
            </a:r>
            <a:endParaRPr lang="en-US" dirty="0"/>
          </a:p>
        </p:txBody>
      </p:sp>
      <p:pic>
        <p:nvPicPr>
          <p:cNvPr id="5" name="Content Placeholder 4"/>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381000" y="1712912"/>
            <a:ext cx="5217319" cy="4080873"/>
          </a:xfrm>
        </p:spPr>
      </p:pic>
      <p:sp>
        <p:nvSpPr>
          <p:cNvPr id="4" name="Content Placeholder 3"/>
          <p:cNvSpPr>
            <a:spLocks noGrp="1"/>
          </p:cNvSpPr>
          <p:nvPr>
            <p:ph sz="half" idx="2"/>
          </p:nvPr>
        </p:nvSpPr>
        <p:spPr>
          <a:xfrm>
            <a:off x="6338315" y="1447800"/>
            <a:ext cx="5320285" cy="5257800"/>
          </a:xfrm>
        </p:spPr>
        <p:txBody>
          <a:bodyPr/>
          <a:lstStyle/>
          <a:p>
            <a:r>
              <a:rPr lang="en-US" dirty="0" smtClean="0"/>
              <a:t>At low temperature</a:t>
            </a:r>
            <a:r>
              <a:rPr lang="mr-IN" dirty="0" smtClean="0"/>
              <a:t>…</a:t>
            </a:r>
            <a:endParaRPr lang="en-US" dirty="0" smtClean="0"/>
          </a:p>
          <a:p>
            <a:pPr lvl="1"/>
            <a:r>
              <a:rPr lang="en-US" dirty="0" smtClean="0"/>
              <a:t>Low kinetic energy of molecules</a:t>
            </a:r>
          </a:p>
          <a:p>
            <a:pPr lvl="1"/>
            <a:r>
              <a:rPr lang="en-US" dirty="0" smtClean="0"/>
              <a:t>Molecules bound to 4 other molecules</a:t>
            </a:r>
          </a:p>
          <a:p>
            <a:pPr lvl="1"/>
            <a:r>
              <a:rPr lang="en-US" dirty="0" smtClean="0"/>
              <a:t>Tightly packed, solid</a:t>
            </a:r>
          </a:p>
          <a:p>
            <a:r>
              <a:rPr lang="en-US" dirty="0" smtClean="0"/>
              <a:t>Increase the temperature</a:t>
            </a:r>
            <a:r>
              <a:rPr lang="mr-IN" dirty="0" smtClean="0"/>
              <a:t>…</a:t>
            </a:r>
            <a:endParaRPr lang="en-US" dirty="0" smtClean="0"/>
          </a:p>
          <a:p>
            <a:pPr lvl="1"/>
            <a:r>
              <a:rPr lang="en-US" dirty="0" smtClean="0"/>
              <a:t>Kinetic energy increases, </a:t>
            </a:r>
          </a:p>
          <a:p>
            <a:pPr lvl="1"/>
            <a:r>
              <a:rPr lang="en-US" dirty="0"/>
              <a:t>M</a:t>
            </a:r>
            <a:r>
              <a:rPr lang="en-US" dirty="0" smtClean="0"/>
              <a:t>olecules bond to ~3 other molecules</a:t>
            </a:r>
          </a:p>
          <a:p>
            <a:pPr lvl="1"/>
            <a:r>
              <a:rPr lang="en-US" dirty="0" smtClean="0"/>
              <a:t>Loss of rigidity, can now flow: liquid</a:t>
            </a:r>
          </a:p>
          <a:p>
            <a:r>
              <a:rPr lang="en-US" dirty="0" smtClean="0"/>
              <a:t>Increase the temperature even more</a:t>
            </a:r>
            <a:r>
              <a:rPr lang="mr-IN" dirty="0" smtClean="0"/>
              <a:t>…</a:t>
            </a:r>
            <a:endParaRPr lang="en-US" dirty="0" smtClean="0"/>
          </a:p>
          <a:p>
            <a:pPr lvl="1"/>
            <a:r>
              <a:rPr lang="en-US" dirty="0" smtClean="0"/>
              <a:t>Molecules begin to move freely</a:t>
            </a:r>
          </a:p>
          <a:p>
            <a:pPr lvl="1"/>
            <a:r>
              <a:rPr lang="en-US" dirty="0" smtClean="0"/>
              <a:t>Gas phase</a:t>
            </a:r>
            <a:endParaRPr lang="en-US" dirty="0"/>
          </a:p>
        </p:txBody>
      </p:sp>
    </p:spTree>
    <p:extLst>
      <p:ext uri="{BB962C8B-B14F-4D97-AF65-F5344CB8AC3E}">
        <p14:creationId xmlns:p14="http://schemas.microsoft.com/office/powerpoint/2010/main" val="8150609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Phases of matter: Water</a:t>
            </a:r>
            <a:endParaRPr lang="en-US" dirty="0"/>
          </a:p>
        </p:txBody>
      </p:sp>
      <p:pic>
        <p:nvPicPr>
          <p:cNvPr id="5" name="Content Placeholder 4"/>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381000" y="1712912"/>
            <a:ext cx="5217319" cy="4080873"/>
          </a:xfrm>
        </p:spPr>
      </p:pic>
      <p:sp>
        <p:nvSpPr>
          <p:cNvPr id="4" name="Content Placeholder 3"/>
          <p:cNvSpPr>
            <a:spLocks noGrp="1"/>
          </p:cNvSpPr>
          <p:nvPr>
            <p:ph sz="half" idx="2"/>
          </p:nvPr>
        </p:nvSpPr>
        <p:spPr>
          <a:xfrm>
            <a:off x="6338315" y="1447800"/>
            <a:ext cx="5320285" cy="5257800"/>
          </a:xfrm>
        </p:spPr>
        <p:txBody>
          <a:bodyPr/>
          <a:lstStyle/>
          <a:p>
            <a:r>
              <a:rPr lang="en-US" dirty="0" smtClean="0"/>
              <a:t>From solid to liquid: melting</a:t>
            </a:r>
          </a:p>
          <a:p>
            <a:r>
              <a:rPr lang="en-US" dirty="0" smtClean="0"/>
              <a:t>From liquid to gas: evaporation</a:t>
            </a:r>
          </a:p>
          <a:p>
            <a:r>
              <a:rPr lang="en-US" dirty="0" smtClean="0"/>
              <a:t>From solid to gas: sublimation</a:t>
            </a:r>
          </a:p>
        </p:txBody>
      </p:sp>
      <p:pic>
        <p:nvPicPr>
          <p:cNvPr id="3" name="Picture 2"/>
          <p:cNvPicPr>
            <a:picLocks noChangeAspect="1"/>
          </p:cNvPicPr>
          <p:nvPr/>
        </p:nvPicPr>
        <p:blipFill>
          <a:blip r:embed="rId4"/>
          <a:stretch>
            <a:fillRect/>
          </a:stretch>
        </p:blipFill>
        <p:spPr>
          <a:xfrm>
            <a:off x="7696200" y="3961765"/>
            <a:ext cx="4318000" cy="2774315"/>
          </a:xfrm>
          <a:prstGeom prst="rect">
            <a:avLst/>
          </a:prstGeom>
        </p:spPr>
      </p:pic>
    </p:spTree>
    <p:extLst>
      <p:ext uri="{BB962C8B-B14F-4D97-AF65-F5344CB8AC3E}">
        <p14:creationId xmlns:p14="http://schemas.microsoft.com/office/powerpoint/2010/main" val="13515610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Phases of matter</a:t>
            </a:r>
            <a:endParaRPr lang="en-US" dirty="0"/>
          </a:p>
        </p:txBody>
      </p:sp>
      <p:sp>
        <p:nvSpPr>
          <p:cNvPr id="3" name="Content Placeholder 2"/>
          <p:cNvSpPr>
            <a:spLocks noGrp="1"/>
          </p:cNvSpPr>
          <p:nvPr>
            <p:ph sz="half" idx="1"/>
          </p:nvPr>
        </p:nvSpPr>
        <p:spPr/>
        <p:txBody>
          <a:bodyPr/>
          <a:lstStyle/>
          <a:p>
            <a:r>
              <a:rPr lang="en-US" dirty="0" smtClean="0"/>
              <a:t>Beyond the boiling point?</a:t>
            </a:r>
          </a:p>
          <a:p>
            <a:pPr lvl="1"/>
            <a:r>
              <a:rPr lang="en-US" dirty="0" smtClean="0"/>
              <a:t>Can break up molecules: molecular dissociation</a:t>
            </a:r>
          </a:p>
          <a:p>
            <a:pPr lvl="1"/>
            <a:r>
              <a:rPr lang="en-US" dirty="0" smtClean="0"/>
              <a:t>Adding even more energy can free electrons from atoms: ionization</a:t>
            </a:r>
          </a:p>
          <a:p>
            <a:pPr lvl="2"/>
            <a:r>
              <a:rPr lang="en-US" dirty="0" smtClean="0"/>
              <a:t>Ion: an atom with some net charge (either positive or negative) </a:t>
            </a:r>
            <a:endParaRPr lang="en-US" dirty="0"/>
          </a:p>
        </p:txBody>
      </p:sp>
      <p:pic>
        <p:nvPicPr>
          <p:cNvPr id="6" name="Content Placeholder 5"/>
          <p:cNvPicPr>
            <a:picLocks noGrp="1" noChangeAspect="1"/>
          </p:cNvPicPr>
          <p:nvPr>
            <p:ph sz="half" idx="2"/>
          </p:nvPr>
        </p:nvPicPr>
        <p:blipFill rotWithShape="1">
          <a:blip r:embed="rId3">
            <a:extLst>
              <a:ext uri="{28A0092B-C50C-407E-A947-70E740481C1C}">
                <a14:useLocalDpi xmlns:a14="http://schemas.microsoft.com/office/drawing/2010/main" val="0"/>
              </a:ext>
            </a:extLst>
          </a:blip>
          <a:srcRect r="14060"/>
          <a:stretch/>
        </p:blipFill>
        <p:spPr>
          <a:xfrm>
            <a:off x="8077200" y="1295400"/>
            <a:ext cx="3726359" cy="4292600"/>
          </a:xfrm>
        </p:spPr>
      </p:pic>
      <p:pic>
        <p:nvPicPr>
          <p:cNvPr id="5" name="Picture 4"/>
          <p:cNvPicPr>
            <a:picLocks noChangeAspect="1"/>
          </p:cNvPicPr>
          <p:nvPr/>
        </p:nvPicPr>
        <p:blipFill rotWithShape="1">
          <a:blip r:embed="rId4"/>
          <a:srcRect l="2000" t="5263" r="14632" b="2631"/>
          <a:stretch/>
        </p:blipFill>
        <p:spPr>
          <a:xfrm>
            <a:off x="5417057" y="3886200"/>
            <a:ext cx="2660143" cy="2821364"/>
          </a:xfrm>
          <a:prstGeom prst="rect">
            <a:avLst/>
          </a:prstGeom>
        </p:spPr>
      </p:pic>
    </p:spTree>
    <p:extLst>
      <p:ext uri="{BB962C8B-B14F-4D97-AF65-F5344CB8AC3E}">
        <p14:creationId xmlns:p14="http://schemas.microsoft.com/office/powerpoint/2010/main" val="6293137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Phases of matter: the effect of pressure</a:t>
            </a:r>
            <a:endParaRPr lang="en-US" dirty="0"/>
          </a:p>
        </p:txBody>
      </p:sp>
      <p:pic>
        <p:nvPicPr>
          <p:cNvPr id="5" name="Content Placeholder 4"/>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381000" y="1712912"/>
            <a:ext cx="5217319" cy="4080873"/>
          </a:xfrm>
        </p:spPr>
      </p:pic>
      <p:sp>
        <p:nvSpPr>
          <p:cNvPr id="4" name="Content Placeholder 3"/>
          <p:cNvSpPr>
            <a:spLocks noGrp="1"/>
          </p:cNvSpPr>
          <p:nvPr>
            <p:ph sz="half" idx="2"/>
          </p:nvPr>
        </p:nvSpPr>
        <p:spPr>
          <a:xfrm>
            <a:off x="6338315" y="1447800"/>
            <a:ext cx="5320285" cy="5257800"/>
          </a:xfrm>
        </p:spPr>
        <p:txBody>
          <a:bodyPr/>
          <a:lstStyle/>
          <a:p>
            <a:r>
              <a:rPr lang="en-US" b="1" i="1" dirty="0" smtClean="0"/>
              <a:t>Pressure </a:t>
            </a:r>
            <a:r>
              <a:rPr lang="en-US" dirty="0" smtClean="0"/>
              <a:t>is force per unit area</a:t>
            </a:r>
          </a:p>
          <a:p>
            <a:r>
              <a:rPr lang="en-US" dirty="0" smtClean="0"/>
              <a:t>High pressure can keep water in liquid form despite temperature changes</a:t>
            </a:r>
          </a:p>
          <a:p>
            <a:endParaRPr lang="en-US" dirty="0"/>
          </a:p>
          <a:p>
            <a:r>
              <a:rPr lang="en-US" dirty="0" smtClean="0"/>
              <a:t>In Earth’s core, it’s hot enough for iron to be molten, but high pressure keeps it a solid</a:t>
            </a:r>
            <a:endParaRPr lang="en-US" dirty="0"/>
          </a:p>
        </p:txBody>
      </p:sp>
    </p:spTree>
    <p:extLst>
      <p:ext uri="{BB962C8B-B14F-4D97-AF65-F5344CB8AC3E}">
        <p14:creationId xmlns:p14="http://schemas.microsoft.com/office/powerpoint/2010/main" val="18310150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152400"/>
            <a:ext cx="5804915" cy="990600"/>
          </a:xfrm>
        </p:spPr>
        <p:txBody>
          <a:bodyPr>
            <a:normAutofit fontScale="90000"/>
          </a:bodyPr>
          <a:lstStyle/>
          <a:p>
            <a:r>
              <a:rPr lang="en-US" dirty="0" smtClean="0"/>
              <a:t>(Yester-)</a:t>
            </a:r>
            <a:r>
              <a:rPr lang="en-US" strike="sngStrike" dirty="0" smtClean="0"/>
              <a:t>To</a:t>
            </a:r>
            <a:r>
              <a:rPr lang="en-US" dirty="0" smtClean="0"/>
              <a:t>day in science</a:t>
            </a:r>
            <a:r>
              <a:rPr lang="mr-IN" dirty="0" smtClean="0"/>
              <a:t>…</a:t>
            </a:r>
            <a:endParaRPr lang="en-US" dirty="0"/>
          </a:p>
        </p:txBody>
      </p:sp>
      <p:sp>
        <p:nvSpPr>
          <p:cNvPr id="3" name="Content Placeholder 2"/>
          <p:cNvSpPr>
            <a:spLocks noGrp="1"/>
          </p:cNvSpPr>
          <p:nvPr>
            <p:ph sz="half" idx="1"/>
          </p:nvPr>
        </p:nvSpPr>
        <p:spPr/>
        <p:txBody>
          <a:bodyPr/>
          <a:lstStyle/>
          <a:p>
            <a:r>
              <a:rPr lang="en-US" dirty="0" smtClean="0"/>
              <a:t>Throwback Tuesday on the Rosetta Mission!</a:t>
            </a:r>
          </a:p>
          <a:p>
            <a:pPr lvl="1"/>
            <a:r>
              <a:rPr lang="en-US" dirty="0" smtClean="0"/>
              <a:t>Rosetta = orbiter</a:t>
            </a:r>
          </a:p>
          <a:p>
            <a:pPr lvl="1"/>
            <a:r>
              <a:rPr lang="en-US" dirty="0" smtClean="0"/>
              <a:t>Philae = lander</a:t>
            </a:r>
            <a:endParaRPr lang="en-US" dirty="0"/>
          </a:p>
        </p:txBody>
      </p:sp>
      <p:sp>
        <p:nvSpPr>
          <p:cNvPr id="6" name="Content Placeholder 5"/>
          <p:cNvSpPr>
            <a:spLocks noGrp="1"/>
          </p:cNvSpPr>
          <p:nvPr>
            <p:ph sz="half" idx="2"/>
          </p:nvPr>
        </p:nvSpPr>
        <p:spPr/>
        <p:txBody>
          <a:bodyPr/>
          <a:lstStyle/>
          <a:p>
            <a:endParaRPr lang="en-US"/>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96200" y="3602091"/>
            <a:ext cx="4385151" cy="3255909"/>
          </a:xfrm>
          <a:prstGeom prst="rect">
            <a:avLst/>
          </a:prstGeom>
        </p:spPr>
      </p:pic>
      <p:pic>
        <p:nvPicPr>
          <p:cNvPr id="5" name="Picture 4"/>
          <p:cNvPicPr>
            <a:picLocks noChangeAspect="1"/>
          </p:cNvPicPr>
          <p:nvPr/>
        </p:nvPicPr>
        <p:blipFill>
          <a:blip r:embed="rId4"/>
          <a:stretch>
            <a:fillRect/>
          </a:stretch>
        </p:blipFill>
        <p:spPr>
          <a:xfrm>
            <a:off x="755141" y="3276600"/>
            <a:ext cx="4876800" cy="3448594"/>
          </a:xfrm>
          <a:prstGeom prst="rect">
            <a:avLst/>
          </a:prstGeom>
        </p:spPr>
      </p:pic>
      <p:pic>
        <p:nvPicPr>
          <p:cNvPr id="7" name="Picture 6"/>
          <p:cNvPicPr>
            <a:picLocks noChangeAspect="1"/>
          </p:cNvPicPr>
          <p:nvPr/>
        </p:nvPicPr>
        <p:blipFill>
          <a:blip r:embed="rId5"/>
          <a:stretch>
            <a:fillRect/>
          </a:stretch>
        </p:blipFill>
        <p:spPr>
          <a:xfrm>
            <a:off x="6999733" y="182236"/>
            <a:ext cx="4901183" cy="3267455"/>
          </a:xfrm>
          <a:prstGeom prst="rect">
            <a:avLst/>
          </a:prstGeom>
        </p:spPr>
      </p:pic>
    </p:spTree>
    <p:extLst>
      <p:ext uri="{BB962C8B-B14F-4D97-AF65-F5344CB8AC3E}">
        <p14:creationId xmlns:p14="http://schemas.microsoft.com/office/powerpoint/2010/main" val="745461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Back to atoms</a:t>
            </a:r>
            <a:r>
              <a:rPr lang="mr-IN" dirty="0" smtClean="0"/>
              <a:t>…</a:t>
            </a:r>
            <a:endParaRPr lang="en-US" dirty="0"/>
          </a:p>
        </p:txBody>
      </p:sp>
      <p:sp>
        <p:nvSpPr>
          <p:cNvPr id="3" name="Content Placeholder 2"/>
          <p:cNvSpPr>
            <a:spLocks noGrp="1"/>
          </p:cNvSpPr>
          <p:nvPr>
            <p:ph sz="half" idx="1"/>
          </p:nvPr>
        </p:nvSpPr>
        <p:spPr/>
        <p:txBody>
          <a:bodyPr/>
          <a:lstStyle/>
          <a:p>
            <a:r>
              <a:rPr lang="en-US" dirty="0" smtClean="0"/>
              <a:t>Electrons have energy</a:t>
            </a:r>
          </a:p>
          <a:p>
            <a:pPr lvl="1"/>
            <a:r>
              <a:rPr lang="en-US" dirty="0" smtClean="0"/>
              <a:t>Discrete </a:t>
            </a:r>
            <a:r>
              <a:rPr lang="en-US" b="1" dirty="0" smtClean="0"/>
              <a:t>energy levels</a:t>
            </a:r>
            <a:r>
              <a:rPr lang="en-US" dirty="0" smtClean="0"/>
              <a:t> possible</a:t>
            </a:r>
          </a:p>
          <a:p>
            <a:pPr lvl="1"/>
            <a:r>
              <a:rPr lang="en-US" dirty="0" smtClean="0"/>
              <a:t>Can gain or lose energy, but only in specific amounts</a:t>
            </a:r>
            <a:endParaRPr lang="en-US" dirty="0"/>
          </a:p>
        </p:txBody>
      </p:sp>
      <p:pic>
        <p:nvPicPr>
          <p:cNvPr id="5" name="Content Placeholder 1"/>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6359207" y="1457960"/>
            <a:ext cx="5319713" cy="28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pic>
      <p:sp>
        <p:nvSpPr>
          <p:cNvPr id="7" name="Content Placeholder 6"/>
          <p:cNvSpPr>
            <a:spLocks noGrp="1"/>
          </p:cNvSpPr>
          <p:nvPr>
            <p:ph sz="half" idx="2"/>
          </p:nvPr>
        </p:nvSpPr>
        <p:spPr/>
        <p:txBody>
          <a:bodyPr/>
          <a:lstStyle/>
          <a:p>
            <a:endParaRPr lang="en-US"/>
          </a:p>
        </p:txBody>
      </p:sp>
    </p:spTree>
    <p:extLst>
      <p:ext uri="{BB962C8B-B14F-4D97-AF65-F5344CB8AC3E}">
        <p14:creationId xmlns:p14="http://schemas.microsoft.com/office/powerpoint/2010/main" val="10124648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Atomic energy levels</a:t>
            </a:r>
            <a:endParaRPr lang="en-US" dirty="0"/>
          </a:p>
        </p:txBody>
      </p:sp>
      <p:pic>
        <p:nvPicPr>
          <p:cNvPr id="6" name="Content Placeholder 5"/>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549836" y="1447800"/>
            <a:ext cx="5286841" cy="4292600"/>
          </a:xfrm>
        </p:spPr>
      </p:pic>
      <p:sp>
        <p:nvSpPr>
          <p:cNvPr id="4" name="Content Placeholder 3"/>
          <p:cNvSpPr>
            <a:spLocks noGrp="1"/>
          </p:cNvSpPr>
          <p:nvPr>
            <p:ph sz="half" idx="2"/>
          </p:nvPr>
        </p:nvSpPr>
        <p:spPr/>
        <p:txBody>
          <a:bodyPr/>
          <a:lstStyle/>
          <a:p>
            <a:r>
              <a:rPr lang="en-US" dirty="0" smtClean="0"/>
              <a:t>These discrete energy level jumps possible are </a:t>
            </a:r>
            <a:r>
              <a:rPr lang="en-US" i="1" dirty="0" smtClean="0"/>
              <a:t>quantized</a:t>
            </a:r>
            <a:r>
              <a:rPr lang="en-US" dirty="0" smtClean="0"/>
              <a:t>; called </a:t>
            </a:r>
            <a:r>
              <a:rPr lang="en-US" i="1" dirty="0" smtClean="0"/>
              <a:t>quanta</a:t>
            </a:r>
            <a:r>
              <a:rPr lang="en-US" dirty="0" smtClean="0"/>
              <a:t> </a:t>
            </a:r>
          </a:p>
          <a:p>
            <a:pPr lvl="1"/>
            <a:r>
              <a:rPr lang="en-US" dirty="0" smtClean="0"/>
              <a:t>Origin of </a:t>
            </a:r>
            <a:r>
              <a:rPr lang="en-US" i="1" dirty="0" smtClean="0"/>
              <a:t>quantum mechanics</a:t>
            </a:r>
            <a:endParaRPr lang="en-US" i="1" dirty="0"/>
          </a:p>
          <a:p>
            <a:r>
              <a:rPr lang="en-US" dirty="0" smtClean="0"/>
              <a:t>We use units of energy, eV, electron-volts (where 1 eV ~ 10</a:t>
            </a:r>
            <a:r>
              <a:rPr lang="en-US" baseline="30000" dirty="0" smtClean="0"/>
              <a:t>-19</a:t>
            </a:r>
            <a:r>
              <a:rPr lang="en-US" dirty="0" smtClean="0"/>
              <a:t> Joules;1 Joule = 1 g*m</a:t>
            </a:r>
            <a:r>
              <a:rPr lang="en-US" baseline="30000" dirty="0" smtClean="0"/>
              <a:t>2</a:t>
            </a:r>
            <a:r>
              <a:rPr lang="en-US" dirty="0" smtClean="0"/>
              <a:t>/s</a:t>
            </a:r>
            <a:r>
              <a:rPr lang="en-US" baseline="30000" dirty="0" smtClean="0"/>
              <a:t>2</a:t>
            </a:r>
            <a:r>
              <a:rPr lang="en-US" dirty="0" smtClean="0"/>
              <a:t>)</a:t>
            </a:r>
          </a:p>
        </p:txBody>
      </p:sp>
    </p:spTree>
    <p:extLst>
      <p:ext uri="{BB962C8B-B14F-4D97-AF65-F5344CB8AC3E}">
        <p14:creationId xmlns:p14="http://schemas.microsoft.com/office/powerpoint/2010/main" val="13842753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Energy level transitions</a:t>
            </a:r>
            <a:endParaRPr lang="en-US" dirty="0"/>
          </a:p>
        </p:txBody>
      </p:sp>
      <p:sp>
        <p:nvSpPr>
          <p:cNvPr id="3" name="Content Placeholder 2"/>
          <p:cNvSpPr>
            <a:spLocks noGrp="1"/>
          </p:cNvSpPr>
          <p:nvPr>
            <p:ph sz="half" idx="1"/>
          </p:nvPr>
        </p:nvSpPr>
        <p:spPr/>
        <p:txBody>
          <a:bodyPr/>
          <a:lstStyle/>
          <a:p>
            <a:r>
              <a:rPr lang="en-US" dirty="0" smtClean="0"/>
              <a:t>Lowest possible energy level is called 0</a:t>
            </a:r>
          </a:p>
          <a:p>
            <a:r>
              <a:rPr lang="en-US" dirty="0" smtClean="0"/>
              <a:t>Other levels are defined relative to that level</a:t>
            </a:r>
          </a:p>
          <a:p>
            <a:r>
              <a:rPr lang="en-US" dirty="0" smtClean="0"/>
              <a:t>When electrons gain energy, they move to higher energy levels</a:t>
            </a:r>
          </a:p>
          <a:p>
            <a:r>
              <a:rPr lang="en-US" dirty="0" smtClean="0"/>
              <a:t>When electrons lose energy, they move to lower levels</a:t>
            </a:r>
          </a:p>
        </p:txBody>
      </p:sp>
      <p:sp>
        <p:nvSpPr>
          <p:cNvPr id="4" name="Content Placeholder 3"/>
          <p:cNvSpPr>
            <a:spLocks noGrp="1"/>
          </p:cNvSpPr>
          <p:nvPr>
            <p:ph sz="half" idx="2"/>
          </p:nvPr>
        </p:nvSpPr>
        <p:spPr/>
        <p:txBody>
          <a:bodyPr/>
          <a:lstStyle/>
          <a:p>
            <a:r>
              <a:rPr lang="en-US" dirty="0" smtClean="0"/>
              <a:t>How do electrons gain or lose energy?</a:t>
            </a:r>
          </a:p>
          <a:p>
            <a:pPr lvl="1"/>
            <a:r>
              <a:rPr lang="en-US" dirty="0" smtClean="0"/>
              <a:t>Gain: absorbing energy from light</a:t>
            </a:r>
          </a:p>
          <a:p>
            <a:pPr lvl="1"/>
            <a:r>
              <a:rPr lang="en-US" dirty="0" smtClean="0"/>
              <a:t>Lose: emit light!</a:t>
            </a:r>
            <a:endParaRPr lang="en-US" dirty="0"/>
          </a:p>
        </p:txBody>
      </p:sp>
      <p:pic>
        <p:nvPicPr>
          <p:cNvPr id="5" name="Content Placeholder 5"/>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5418937" y="3429000"/>
            <a:ext cx="6682575" cy="3362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pic>
    </p:spTree>
    <p:extLst>
      <p:ext uri="{BB962C8B-B14F-4D97-AF65-F5344CB8AC3E}">
        <p14:creationId xmlns:p14="http://schemas.microsoft.com/office/powerpoint/2010/main" val="14651986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Quantized, quantum what now?</a:t>
            </a:r>
            <a:endParaRPr lang="en-US" dirty="0"/>
          </a:p>
        </p:txBody>
      </p:sp>
      <p:sp>
        <p:nvSpPr>
          <p:cNvPr id="5" name="Content Placeholder 4"/>
          <p:cNvSpPr>
            <a:spLocks noGrp="1"/>
          </p:cNvSpPr>
          <p:nvPr>
            <p:ph idx="1"/>
          </p:nvPr>
        </p:nvSpPr>
        <p:spPr/>
        <p:txBody>
          <a:bodyPr/>
          <a:lstStyle/>
          <a:p>
            <a:r>
              <a:rPr lang="en-US" dirty="0" smtClean="0"/>
              <a:t>Quantum mechanics is weird. </a:t>
            </a:r>
          </a:p>
          <a:p>
            <a:pPr lvl="1"/>
            <a:r>
              <a:rPr lang="en-US" dirty="0" smtClean="0"/>
              <a:t>Einstein was unconvinced: “I, in any case, am convinced He does not play dice with the Universe.”</a:t>
            </a:r>
          </a:p>
          <a:p>
            <a:pPr lvl="1"/>
            <a:r>
              <a:rPr lang="en-US" dirty="0" smtClean="0"/>
              <a:t>Feynman acknowledged its abstraction: “If you think you understand quantum mechanics, you don’t understand quantum mechanics.”</a:t>
            </a:r>
          </a:p>
          <a:p>
            <a:pPr lvl="1"/>
            <a:endParaRPr lang="en-US" dirty="0"/>
          </a:p>
          <a:p>
            <a:r>
              <a:rPr lang="en-US" dirty="0" err="1" smtClean="0"/>
              <a:t>tl;dr</a:t>
            </a:r>
            <a:r>
              <a:rPr lang="en-US" dirty="0" smtClean="0"/>
              <a:t> version of quantum mechanics: a way of describing how atoms, and subatomic particles, behave. It’s based in probability and statistics, and accepts there are some measurements you cannot make at the same time. Moved our thoughts on physics from equals signs to inequalities.</a:t>
            </a:r>
          </a:p>
          <a:p>
            <a:pPr lvl="1"/>
            <a:endParaRPr lang="en-US" dirty="0" smtClean="0"/>
          </a:p>
          <a:p>
            <a:pPr lvl="1"/>
            <a:endParaRPr lang="en-US" dirty="0"/>
          </a:p>
        </p:txBody>
      </p:sp>
    </p:spTree>
    <p:extLst>
      <p:ext uri="{BB962C8B-B14F-4D97-AF65-F5344CB8AC3E}">
        <p14:creationId xmlns:p14="http://schemas.microsoft.com/office/powerpoint/2010/main" val="5204178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So, what do we do with energy level transitions?</a:t>
            </a:r>
            <a:endParaRPr lang="en-US" dirty="0"/>
          </a:p>
        </p:txBody>
      </p:sp>
      <p:sp>
        <p:nvSpPr>
          <p:cNvPr id="3" name="Content Placeholder 2"/>
          <p:cNvSpPr>
            <a:spLocks noGrp="1"/>
          </p:cNvSpPr>
          <p:nvPr>
            <p:ph idx="1"/>
          </p:nvPr>
        </p:nvSpPr>
        <p:spPr/>
        <p:txBody>
          <a:bodyPr/>
          <a:lstStyle/>
          <a:p>
            <a:r>
              <a:rPr lang="en-US" dirty="0" smtClean="0"/>
              <a:t>In transitioning between levels, electrons either</a:t>
            </a:r>
          </a:p>
          <a:p>
            <a:pPr lvl="1"/>
            <a:r>
              <a:rPr lang="en-US" dirty="0" smtClean="0"/>
              <a:t>Absorb light (energy), or</a:t>
            </a:r>
          </a:p>
          <a:p>
            <a:pPr lvl="1"/>
            <a:r>
              <a:rPr lang="en-US" dirty="0" smtClean="0"/>
              <a:t>Lose energy (emit light)</a:t>
            </a:r>
          </a:p>
          <a:p>
            <a:r>
              <a:rPr lang="en-US" dirty="0" smtClean="0"/>
              <a:t>Energy levels for an atom depend on which atom you’re looking at</a:t>
            </a:r>
          </a:p>
          <a:p>
            <a:r>
              <a:rPr lang="en-US" dirty="0" smtClean="0"/>
              <a:t>Each atom has a unique set of possible energy levels: an atomic fingerprint!</a:t>
            </a:r>
          </a:p>
          <a:p>
            <a:endParaRPr lang="en-US" dirty="0"/>
          </a:p>
          <a:p>
            <a:r>
              <a:rPr lang="en-US" dirty="0" smtClean="0"/>
              <a:t>We do </a:t>
            </a:r>
            <a:r>
              <a:rPr lang="en-US" i="1" dirty="0" smtClean="0"/>
              <a:t>spectroscopy</a:t>
            </a:r>
            <a:r>
              <a:rPr lang="en-US" dirty="0" smtClean="0"/>
              <a:t> to measure and analyze a star’s light</a:t>
            </a:r>
          </a:p>
          <a:p>
            <a:r>
              <a:rPr lang="en-US" dirty="0" smtClean="0"/>
              <a:t>A </a:t>
            </a:r>
            <a:r>
              <a:rPr lang="en-US" i="1" dirty="0" smtClean="0"/>
              <a:t>spectrum</a:t>
            </a:r>
            <a:r>
              <a:rPr lang="en-US" dirty="0" smtClean="0"/>
              <a:t> shows the intensity of light at all wavelengths</a:t>
            </a:r>
            <a:endParaRPr lang="en-US" dirty="0"/>
          </a:p>
        </p:txBody>
      </p:sp>
      <p:pic>
        <p:nvPicPr>
          <p:cNvPr id="4" name="Picture 3"/>
          <p:cNvPicPr>
            <a:picLocks noChangeAspect="1"/>
          </p:cNvPicPr>
          <p:nvPr/>
        </p:nvPicPr>
        <p:blipFill>
          <a:blip r:embed="rId3"/>
          <a:stretch>
            <a:fillRect/>
          </a:stretch>
        </p:blipFill>
        <p:spPr>
          <a:xfrm>
            <a:off x="7543800" y="3991236"/>
            <a:ext cx="4454802" cy="2561963"/>
          </a:xfrm>
          <a:prstGeom prst="rect">
            <a:avLst/>
          </a:prstGeom>
          <a:ln>
            <a:solidFill>
              <a:schemeClr val="tx1"/>
            </a:solidFill>
          </a:ln>
        </p:spPr>
      </p:pic>
    </p:spTree>
    <p:extLst>
      <p:ext uri="{BB962C8B-B14F-4D97-AF65-F5344CB8AC3E}">
        <p14:creationId xmlns:p14="http://schemas.microsoft.com/office/powerpoint/2010/main" val="11233579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Continuous sources</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93075" y="2057400"/>
            <a:ext cx="10805849" cy="3048000"/>
          </a:xfrm>
        </p:spPr>
      </p:pic>
    </p:spTree>
    <p:extLst>
      <p:ext uri="{BB962C8B-B14F-4D97-AF65-F5344CB8AC3E}">
        <p14:creationId xmlns:p14="http://schemas.microsoft.com/office/powerpoint/2010/main" val="15212726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Emission line spectrum</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32841" y="2362200"/>
            <a:ext cx="11326318" cy="3234944"/>
          </a:xfrm>
        </p:spPr>
      </p:pic>
    </p:spTree>
    <p:extLst>
      <p:ext uri="{BB962C8B-B14F-4D97-AF65-F5344CB8AC3E}">
        <p14:creationId xmlns:p14="http://schemas.microsoft.com/office/powerpoint/2010/main" val="5393104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Absorption line spectrum</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93930" y="2286000"/>
            <a:ext cx="10604140" cy="2991104"/>
          </a:xfrm>
        </p:spPr>
      </p:pic>
    </p:spTree>
    <p:extLst>
      <p:ext uri="{BB962C8B-B14F-4D97-AF65-F5344CB8AC3E}">
        <p14:creationId xmlns:p14="http://schemas.microsoft.com/office/powerpoint/2010/main" val="18101125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Sun</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846999" y="1295400"/>
            <a:ext cx="8498001" cy="5257800"/>
          </a:xfrm>
        </p:spPr>
      </p:pic>
    </p:spTree>
    <p:extLst>
      <p:ext uri="{BB962C8B-B14F-4D97-AF65-F5344CB8AC3E}">
        <p14:creationId xmlns:p14="http://schemas.microsoft.com/office/powerpoint/2010/main" val="13085197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Stellar spectrum: emission, absorption, </a:t>
            </a:r>
            <a:r>
              <a:rPr lang="en-US" i="1" dirty="0" smtClean="0"/>
              <a:t>and</a:t>
            </a:r>
            <a:r>
              <a:rPr lang="en-US" dirty="0" smtClean="0"/>
              <a:t> continuum</a:t>
            </a:r>
            <a:endParaRPr lang="en-US" dirty="0"/>
          </a:p>
        </p:txBody>
      </p:sp>
      <p:pic>
        <p:nvPicPr>
          <p:cNvPr id="9" name="Content Placeholder 8"/>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0" y="-1447800"/>
            <a:ext cx="6490715" cy="8399749"/>
          </a:xfrm>
        </p:spPr>
      </p:pic>
      <p:sp>
        <p:nvSpPr>
          <p:cNvPr id="7" name="Content Placeholder 6"/>
          <p:cNvSpPr>
            <a:spLocks noGrp="1"/>
          </p:cNvSpPr>
          <p:nvPr>
            <p:ph sz="half" idx="2"/>
          </p:nvPr>
        </p:nvSpPr>
        <p:spPr/>
        <p:txBody>
          <a:bodyPr/>
          <a:lstStyle/>
          <a:p>
            <a:endParaRPr lang="en-US"/>
          </a:p>
        </p:txBody>
      </p:sp>
      <p:pic>
        <p:nvPicPr>
          <p:cNvPr id="10" name="Picture 9" descr="torus_grid.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26757" y="1752600"/>
            <a:ext cx="4343400" cy="4087067"/>
          </a:xfrm>
          <a:prstGeom prst="rect">
            <a:avLst/>
          </a:prstGeom>
        </p:spPr>
      </p:pic>
    </p:spTree>
    <p:extLst>
      <p:ext uri="{BB962C8B-B14F-4D97-AF65-F5344CB8AC3E}">
        <p14:creationId xmlns:p14="http://schemas.microsoft.com/office/powerpoint/2010/main" val="17407003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did Philae bounce?</a:t>
            </a:r>
            <a:endParaRPr lang="en-US" dirty="0"/>
          </a:p>
        </p:txBody>
      </p:sp>
      <p:sp>
        <p:nvSpPr>
          <p:cNvPr id="3" name="Content Placeholder 2"/>
          <p:cNvSpPr>
            <a:spLocks noGrp="1"/>
          </p:cNvSpPr>
          <p:nvPr>
            <p:ph sz="half" idx="1"/>
          </p:nvPr>
        </p:nvSpPr>
        <p:spPr>
          <a:xfrm>
            <a:off x="533400" y="1447800"/>
            <a:ext cx="7368190" cy="5410200"/>
          </a:xfrm>
        </p:spPr>
        <p:txBody>
          <a:bodyPr/>
          <a:lstStyle/>
          <a:p>
            <a:r>
              <a:rPr lang="en-US" dirty="0" err="1" smtClean="0"/>
              <a:t>F</a:t>
            </a:r>
            <a:r>
              <a:rPr lang="en-US" baseline="-25000" dirty="0" err="1" smtClean="0"/>
              <a:t>g</a:t>
            </a:r>
            <a:r>
              <a:rPr lang="en-US" dirty="0" smtClean="0"/>
              <a:t>!</a:t>
            </a:r>
          </a:p>
          <a:p>
            <a:endParaRPr lang="en-US" dirty="0"/>
          </a:p>
          <a:p>
            <a:r>
              <a:rPr lang="en-US" dirty="0" smtClean="0"/>
              <a:t>A little math</a:t>
            </a:r>
            <a:r>
              <a:rPr lang="mr-IN" dirty="0" smtClean="0"/>
              <a:t>…</a:t>
            </a:r>
            <a:r>
              <a:rPr lang="en-US" dirty="0" smtClean="0"/>
              <a:t> what is acceleration due to gravity on the comet, and how does that compare to Earth?</a:t>
            </a:r>
          </a:p>
          <a:p>
            <a:pPr lvl="1"/>
            <a:r>
              <a:rPr lang="en-US" dirty="0" err="1" smtClean="0"/>
              <a:t>Fg</a:t>
            </a:r>
            <a:r>
              <a:rPr lang="en-US" dirty="0" smtClean="0"/>
              <a:t> = </a:t>
            </a:r>
            <a:r>
              <a:rPr lang="en-US" u="sng" dirty="0" smtClean="0"/>
              <a:t>G </a:t>
            </a:r>
            <a:r>
              <a:rPr lang="en-US" u="sng" dirty="0" err="1" smtClean="0"/>
              <a:t>M</a:t>
            </a:r>
            <a:r>
              <a:rPr lang="en-US" u="sng" baseline="-25000" dirty="0" err="1" smtClean="0"/>
              <a:t>comet</a:t>
            </a:r>
            <a:r>
              <a:rPr lang="en-US" u="sng" dirty="0" smtClean="0"/>
              <a:t> </a:t>
            </a:r>
            <a:r>
              <a:rPr lang="en-US" u="sng" dirty="0" err="1" smtClean="0"/>
              <a:t>M</a:t>
            </a:r>
            <a:r>
              <a:rPr lang="en-US" u="sng" baseline="-25000" dirty="0" err="1" smtClean="0"/>
              <a:t>Philae</a:t>
            </a:r>
            <a:r>
              <a:rPr lang="en-US" u="sng" dirty="0" smtClean="0"/>
              <a:t> </a:t>
            </a:r>
            <a:r>
              <a:rPr lang="en-US" dirty="0" smtClean="0"/>
              <a:t> = </a:t>
            </a:r>
            <a:r>
              <a:rPr lang="en-US" dirty="0" err="1" smtClean="0"/>
              <a:t>M</a:t>
            </a:r>
            <a:r>
              <a:rPr lang="en-US" baseline="-25000" dirty="0" err="1"/>
              <a:t>P</a:t>
            </a:r>
            <a:r>
              <a:rPr lang="en-US" baseline="-25000" dirty="0" err="1" smtClean="0"/>
              <a:t>hilae</a:t>
            </a:r>
            <a:r>
              <a:rPr lang="en-US" dirty="0" smtClean="0"/>
              <a:t>*a</a:t>
            </a:r>
            <a:endParaRPr lang="en-US" dirty="0"/>
          </a:p>
          <a:p>
            <a:pPr marL="228600" lvl="1" indent="0">
              <a:buNone/>
            </a:pPr>
            <a:r>
              <a:rPr lang="en-US" dirty="0" smtClean="0"/>
              <a:t>		R</a:t>
            </a:r>
            <a:r>
              <a:rPr lang="en-US" baseline="-25000" dirty="0" smtClean="0"/>
              <a:t>comet</a:t>
            </a:r>
            <a:r>
              <a:rPr lang="en-US" baseline="30000" dirty="0" smtClean="0"/>
              <a:t>2</a:t>
            </a:r>
          </a:p>
          <a:p>
            <a:endParaRPr lang="en-US" dirty="0" smtClean="0"/>
          </a:p>
          <a:p>
            <a:pPr lvl="1"/>
            <a:r>
              <a:rPr lang="en-US" u="sng" dirty="0" smtClean="0"/>
              <a:t>6.67x10</a:t>
            </a:r>
            <a:r>
              <a:rPr lang="en-US" u="sng" baseline="30000" dirty="0" smtClean="0"/>
              <a:t>-11</a:t>
            </a:r>
            <a:r>
              <a:rPr lang="en-US" u="sng" dirty="0" smtClean="0"/>
              <a:t> m</a:t>
            </a:r>
            <a:r>
              <a:rPr lang="en-US" u="sng" baseline="30000" dirty="0" smtClean="0"/>
              <a:t>3</a:t>
            </a:r>
            <a:r>
              <a:rPr lang="en-US" u="sng" dirty="0" smtClean="0"/>
              <a:t> kg</a:t>
            </a:r>
            <a:r>
              <a:rPr lang="en-US" u="sng" baseline="30000" dirty="0" smtClean="0"/>
              <a:t>-1</a:t>
            </a:r>
            <a:r>
              <a:rPr lang="en-US" u="sng" dirty="0" smtClean="0"/>
              <a:t> s</a:t>
            </a:r>
            <a:r>
              <a:rPr lang="en-US" u="sng" baseline="30000" dirty="0" smtClean="0"/>
              <a:t>-2</a:t>
            </a:r>
            <a:r>
              <a:rPr lang="en-US" u="sng" dirty="0" smtClean="0"/>
              <a:t> * 10</a:t>
            </a:r>
            <a:r>
              <a:rPr lang="en-US" u="sng" baseline="30000" dirty="0" smtClean="0"/>
              <a:t>13</a:t>
            </a:r>
            <a:r>
              <a:rPr lang="en-US" u="sng" dirty="0" smtClean="0"/>
              <a:t>kg</a:t>
            </a:r>
            <a:r>
              <a:rPr lang="en-US" dirty="0" smtClean="0"/>
              <a:t> = </a:t>
            </a:r>
            <a:r>
              <a:rPr lang="en-US" dirty="0" err="1" smtClean="0"/>
              <a:t>a</a:t>
            </a:r>
            <a:r>
              <a:rPr lang="en-US" baseline="-25000" dirty="0" err="1" smtClean="0"/>
              <a:t>comet</a:t>
            </a:r>
            <a:endParaRPr lang="en-US" baseline="-25000" dirty="0" smtClean="0"/>
          </a:p>
          <a:p>
            <a:pPr marL="228600" lvl="1" indent="0">
              <a:buNone/>
            </a:pPr>
            <a:r>
              <a:rPr lang="en-US" dirty="0"/>
              <a:t>	</a:t>
            </a:r>
            <a:r>
              <a:rPr lang="en-US" dirty="0" smtClean="0"/>
              <a:t> 	(4000m)</a:t>
            </a:r>
            <a:r>
              <a:rPr lang="en-US" baseline="30000" dirty="0" smtClean="0"/>
              <a:t>2</a:t>
            </a:r>
            <a:r>
              <a:rPr lang="en-US" dirty="0" smtClean="0"/>
              <a:t> </a:t>
            </a:r>
          </a:p>
          <a:p>
            <a:pPr marL="228600" lvl="1" indent="0">
              <a:buNone/>
            </a:pPr>
            <a:endParaRPr lang="en-US" dirty="0" smtClean="0"/>
          </a:p>
          <a:p>
            <a:pPr lvl="1"/>
            <a:r>
              <a:rPr lang="en-US" dirty="0" smtClean="0"/>
              <a:t>4.17x10</a:t>
            </a:r>
            <a:r>
              <a:rPr lang="en-US" baseline="30000" dirty="0" smtClean="0"/>
              <a:t>-5</a:t>
            </a:r>
            <a:r>
              <a:rPr lang="en-US" dirty="0" smtClean="0"/>
              <a:t> m/s</a:t>
            </a:r>
            <a:r>
              <a:rPr lang="en-US" baseline="30000" dirty="0" smtClean="0"/>
              <a:t>2 </a:t>
            </a:r>
            <a:r>
              <a:rPr lang="en-US" dirty="0" smtClean="0"/>
              <a:t>=</a:t>
            </a:r>
            <a:r>
              <a:rPr lang="en-US" baseline="30000" dirty="0" smtClean="0"/>
              <a:t> </a:t>
            </a:r>
            <a:r>
              <a:rPr lang="en-US" dirty="0" err="1" smtClean="0"/>
              <a:t>a</a:t>
            </a:r>
            <a:r>
              <a:rPr lang="en-US" baseline="-25000" dirty="0" err="1" smtClean="0"/>
              <a:t>comet</a:t>
            </a:r>
            <a:r>
              <a:rPr lang="en-US" baseline="-25000" dirty="0" smtClean="0"/>
              <a:t>  </a:t>
            </a:r>
            <a:r>
              <a:rPr lang="en-US" dirty="0"/>
              <a:t> </a:t>
            </a:r>
            <a:r>
              <a:rPr lang="en-US" dirty="0" smtClean="0"/>
              <a:t>  (compare to 9.8 m/s</a:t>
            </a:r>
            <a:r>
              <a:rPr lang="en-US" baseline="30000" dirty="0" smtClean="0"/>
              <a:t>2</a:t>
            </a:r>
            <a:r>
              <a:rPr lang="en-US" dirty="0" smtClean="0"/>
              <a:t> on Earth!)</a:t>
            </a:r>
            <a:endParaRPr lang="en-US" baseline="-25000" dirty="0"/>
          </a:p>
          <a:p>
            <a:pPr lvl="1"/>
            <a:endParaRPr lang="en-US" dirty="0"/>
          </a:p>
          <a:p>
            <a:endParaRPr lang="en-US" dirty="0"/>
          </a:p>
        </p:txBody>
      </p:sp>
      <p:pic>
        <p:nvPicPr>
          <p:cNvPr id="5" name="Content Placeholder 4"/>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7901590" y="1295400"/>
            <a:ext cx="3746500" cy="3746500"/>
          </a:xfr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01590" y="4444644"/>
            <a:ext cx="4290410" cy="2413356"/>
          </a:xfrm>
          <a:prstGeom prst="rect">
            <a:avLst/>
          </a:prstGeom>
        </p:spPr>
      </p:pic>
    </p:spTree>
    <p:extLst>
      <p:ext uri="{BB962C8B-B14F-4D97-AF65-F5344CB8AC3E}">
        <p14:creationId xmlns:p14="http://schemas.microsoft.com/office/powerpoint/2010/main" val="1304426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Thermal radiation</a:t>
            </a:r>
            <a:endParaRPr lang="en-US" dirty="0"/>
          </a:p>
        </p:txBody>
      </p:sp>
      <p:sp>
        <p:nvSpPr>
          <p:cNvPr id="3" name="Content Placeholder 2"/>
          <p:cNvSpPr>
            <a:spLocks noGrp="1"/>
          </p:cNvSpPr>
          <p:nvPr>
            <p:ph idx="1"/>
          </p:nvPr>
        </p:nvSpPr>
        <p:spPr/>
        <p:txBody>
          <a:bodyPr/>
          <a:lstStyle/>
          <a:p>
            <a:r>
              <a:rPr lang="en-US" dirty="0" smtClean="0"/>
              <a:t>On the sun and stars, we see a combination of absorption, emission, and continuum. Where does the continuum come from?</a:t>
            </a:r>
          </a:p>
          <a:p>
            <a:pPr lvl="1"/>
            <a:r>
              <a:rPr lang="en-US" dirty="0" smtClean="0"/>
              <a:t>“Blackbody radiation,” which is thermal emission</a:t>
            </a:r>
          </a:p>
          <a:p>
            <a:pPr lvl="1"/>
            <a:r>
              <a:rPr lang="en-US" dirty="0" smtClean="0"/>
              <a:t>Depends on an object’s temperature</a:t>
            </a:r>
          </a:p>
          <a:p>
            <a:endParaRPr lang="en-US" dirty="0"/>
          </a:p>
        </p:txBody>
      </p:sp>
      <p:pic>
        <p:nvPicPr>
          <p:cNvPr id="4" name="Content Placeholder 3"/>
          <p:cNvPicPr>
            <a:picLocks noChangeAspect="1"/>
          </p:cNvPicPr>
          <p:nvPr/>
        </p:nvPicPr>
        <p:blipFill rotWithShape="1">
          <a:blip r:embed="rId3">
            <a:extLst>
              <a:ext uri="{28A0092B-C50C-407E-A947-70E740481C1C}">
                <a14:useLocalDpi xmlns:a14="http://schemas.microsoft.com/office/drawing/2010/main" val="0"/>
              </a:ext>
            </a:extLst>
          </a:blip>
          <a:srcRect t="23077"/>
          <a:stretch/>
        </p:blipFill>
        <p:spPr bwMode="auto">
          <a:xfrm>
            <a:off x="6096000" y="2819400"/>
            <a:ext cx="5791200" cy="37747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pic>
    </p:spTree>
    <p:extLst>
      <p:ext uri="{BB962C8B-B14F-4D97-AF65-F5344CB8AC3E}">
        <p14:creationId xmlns:p14="http://schemas.microsoft.com/office/powerpoint/2010/main" val="17291620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Thermal radiation</a:t>
            </a:r>
            <a:endParaRPr lang="en-US" dirty="0"/>
          </a:p>
        </p:txBody>
      </p:sp>
      <p:pic>
        <p:nvPicPr>
          <p:cNvPr id="6" name="Content Placeholder 5"/>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rot="5400000">
            <a:off x="935235" y="1960364"/>
            <a:ext cx="5319713" cy="3989784"/>
          </a:xfrm>
        </p:spPr>
      </p:pic>
      <p:pic>
        <p:nvPicPr>
          <p:cNvPr id="7" name="Content Placeholder 6"/>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rot="5400000">
            <a:off x="6300390" y="2053828"/>
            <a:ext cx="5070475" cy="3802856"/>
          </a:xfrm>
        </p:spPr>
      </p:pic>
    </p:spTree>
    <p:extLst>
      <p:ext uri="{BB962C8B-B14F-4D97-AF65-F5344CB8AC3E}">
        <p14:creationId xmlns:p14="http://schemas.microsoft.com/office/powerpoint/2010/main" val="118171358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Two laws of thermal radiation</a:t>
            </a:r>
            <a:endParaRPr lang="en-US" dirty="0"/>
          </a:p>
        </p:txBody>
      </p:sp>
      <p:sp>
        <p:nvSpPr>
          <p:cNvPr id="3" name="Content Placeholder 2"/>
          <p:cNvSpPr>
            <a:spLocks noGrp="1"/>
          </p:cNvSpPr>
          <p:nvPr>
            <p:ph sz="half" idx="1"/>
          </p:nvPr>
        </p:nvSpPr>
        <p:spPr/>
        <p:txBody>
          <a:bodyPr/>
          <a:lstStyle/>
          <a:p>
            <a:r>
              <a:rPr lang="en-US" dirty="0" smtClean="0"/>
              <a:t>Stefan-Boltzmann law</a:t>
            </a:r>
          </a:p>
          <a:p>
            <a:pPr lvl="1"/>
            <a:r>
              <a:rPr lang="en-US" dirty="0" smtClean="0"/>
              <a:t>When you look at the same size piece of thermally emitting objects, the hotter object always emits more light at all wavelengths</a:t>
            </a:r>
          </a:p>
          <a:p>
            <a:pPr lvl="2"/>
            <a:r>
              <a:rPr lang="en-US" dirty="0" smtClean="0"/>
              <a:t>Can see this in curves below</a:t>
            </a:r>
            <a:endParaRPr lang="en-US" dirty="0"/>
          </a:p>
        </p:txBody>
      </p:sp>
      <p:sp>
        <p:nvSpPr>
          <p:cNvPr id="4" name="Content Placeholder 3"/>
          <p:cNvSpPr>
            <a:spLocks noGrp="1"/>
          </p:cNvSpPr>
          <p:nvPr>
            <p:ph sz="half" idx="2"/>
          </p:nvPr>
        </p:nvSpPr>
        <p:spPr/>
        <p:txBody>
          <a:bodyPr/>
          <a:lstStyle/>
          <a:p>
            <a:r>
              <a:rPr lang="en-US" dirty="0" smtClean="0"/>
              <a:t>Wien’s law</a:t>
            </a:r>
          </a:p>
          <a:p>
            <a:pPr lvl="1"/>
            <a:r>
              <a:rPr lang="en-US" dirty="0" smtClean="0"/>
              <a:t>Hotter objects emit photons with higher average energy</a:t>
            </a:r>
          </a:p>
          <a:p>
            <a:pPr lvl="2"/>
            <a:r>
              <a:rPr lang="en-US" dirty="0" smtClean="0"/>
              <a:t>The peak of the intensity curves move bluer as objects are hotter</a:t>
            </a:r>
          </a:p>
          <a:p>
            <a:pPr lvl="2"/>
            <a:r>
              <a:rPr lang="en-US" dirty="0" smtClean="0"/>
              <a:t>Affects color of an object. Example: the Sun peaks around green wavelengths</a:t>
            </a:r>
            <a:endParaRPr lang="en-US" dirty="0"/>
          </a:p>
        </p:txBody>
      </p:sp>
      <p:pic>
        <p:nvPicPr>
          <p:cNvPr id="5" name="Content Placeholder 3"/>
          <p:cNvPicPr>
            <a:picLocks noChangeAspect="1"/>
          </p:cNvPicPr>
          <p:nvPr/>
        </p:nvPicPr>
        <p:blipFill rotWithShape="1">
          <a:blip r:embed="rId3">
            <a:extLst>
              <a:ext uri="{28A0092B-C50C-407E-A947-70E740481C1C}">
                <a14:useLocalDpi xmlns:a14="http://schemas.microsoft.com/office/drawing/2010/main" val="0"/>
              </a:ext>
            </a:extLst>
          </a:blip>
          <a:srcRect t="23077"/>
          <a:stretch/>
        </p:blipFill>
        <p:spPr bwMode="auto">
          <a:xfrm>
            <a:off x="1295400" y="4191000"/>
            <a:ext cx="3775579" cy="2460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pic>
    </p:spTree>
    <p:extLst>
      <p:ext uri="{BB962C8B-B14F-4D97-AF65-F5344CB8AC3E}">
        <p14:creationId xmlns:p14="http://schemas.microsoft.com/office/powerpoint/2010/main" val="175601397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Sun, again</a:t>
            </a:r>
            <a:endParaRPr lang="en-US" dirty="0"/>
          </a:p>
        </p:txBody>
      </p:sp>
      <p:sp>
        <p:nvSpPr>
          <p:cNvPr id="5" name="Content Placeholder 4"/>
          <p:cNvSpPr>
            <a:spLocks noGrp="1"/>
          </p:cNvSpPr>
          <p:nvPr>
            <p:ph idx="1"/>
          </p:nvPr>
        </p:nvSpPr>
        <p:spPr/>
        <p:txBody>
          <a:bodyPr/>
          <a:lstStyle/>
          <a:p>
            <a:endParaRPr lang="en-US"/>
          </a:p>
        </p:txBody>
      </p:sp>
      <p:pic>
        <p:nvPicPr>
          <p:cNvPr id="6" name="Content Placeholder 5"/>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2177143" y="1357746"/>
            <a:ext cx="7837714" cy="533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pic>
    </p:spTree>
    <p:extLst>
      <p:ext uri="{BB962C8B-B14F-4D97-AF65-F5344CB8AC3E}">
        <p14:creationId xmlns:p14="http://schemas.microsoft.com/office/powerpoint/2010/main" val="178863782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Doppler effect</a:t>
            </a:r>
            <a:endParaRPr lang="en-US" dirty="0"/>
          </a:p>
        </p:txBody>
      </p:sp>
      <p:sp>
        <p:nvSpPr>
          <p:cNvPr id="6" name="Content Placeholder 5"/>
          <p:cNvSpPr>
            <a:spLocks noGrp="1"/>
          </p:cNvSpPr>
          <p:nvPr>
            <p:ph idx="1"/>
          </p:nvPr>
        </p:nvSpPr>
        <p:spPr>
          <a:xfrm>
            <a:off x="533400" y="1524000"/>
            <a:ext cx="6172200" cy="4216027"/>
          </a:xfrm>
        </p:spPr>
        <p:txBody>
          <a:bodyPr/>
          <a:lstStyle/>
          <a:p>
            <a:r>
              <a:rPr lang="en-US" dirty="0" smtClean="0"/>
              <a:t>As something is moving toward or away from us, the position of the source of a wave is moving, so the observed wavelength *appears* to shift</a:t>
            </a:r>
          </a:p>
          <a:p>
            <a:pPr lvl="1"/>
            <a:r>
              <a:rPr lang="en-US" dirty="0" smtClean="0"/>
              <a:t>Imagine an ambulance going by.  You hear the tone of the siren changing as it goes by.</a:t>
            </a:r>
          </a:p>
          <a:p>
            <a:pPr lvl="1"/>
            <a:r>
              <a:rPr lang="en-US" dirty="0" smtClean="0"/>
              <a:t>Imagine driving the ambulance. You hear the same tone of the siren no matter where you’re going or how fast.</a:t>
            </a:r>
            <a:endParaRPr lang="en-US" dirty="0"/>
          </a:p>
        </p:txBody>
      </p:sp>
      <p:pic>
        <p:nvPicPr>
          <p:cNvPr id="7" name="Picture 6"/>
          <p:cNvPicPr>
            <a:picLocks noChangeAspect="1"/>
          </p:cNvPicPr>
          <p:nvPr/>
        </p:nvPicPr>
        <p:blipFill>
          <a:blip r:embed="rId3"/>
          <a:stretch>
            <a:fillRect/>
          </a:stretch>
        </p:blipFill>
        <p:spPr>
          <a:xfrm>
            <a:off x="6934200" y="1890985"/>
            <a:ext cx="5001030" cy="3482056"/>
          </a:xfrm>
          <a:prstGeom prst="rect">
            <a:avLst/>
          </a:prstGeom>
        </p:spPr>
      </p:pic>
    </p:spTree>
    <p:extLst>
      <p:ext uri="{BB962C8B-B14F-4D97-AF65-F5344CB8AC3E}">
        <p14:creationId xmlns:p14="http://schemas.microsoft.com/office/powerpoint/2010/main" val="25324142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Stellar motions</a:t>
            </a:r>
            <a:endParaRPr lang="en-US" dirty="0"/>
          </a:p>
        </p:txBody>
      </p:sp>
      <p:sp>
        <p:nvSpPr>
          <p:cNvPr id="3" name="Content Placeholder 2"/>
          <p:cNvSpPr>
            <a:spLocks noGrp="1"/>
          </p:cNvSpPr>
          <p:nvPr>
            <p:ph idx="1"/>
          </p:nvPr>
        </p:nvSpPr>
        <p:spPr/>
        <p:txBody>
          <a:bodyPr/>
          <a:lstStyle/>
          <a:p>
            <a:r>
              <a:rPr lang="en-US" dirty="0" smtClean="0"/>
              <a:t>Stars are moving relative to us in the galaxy: we can measure their speeds toward or away from us using the Doppler effect</a:t>
            </a:r>
          </a:p>
          <a:p>
            <a:r>
              <a:rPr lang="en-US" dirty="0" smtClean="0"/>
              <a:t>(We can also measure motions of galaxies toward and away from us)</a:t>
            </a:r>
          </a:p>
        </p:txBody>
      </p:sp>
      <p:sp>
        <p:nvSpPr>
          <p:cNvPr id="5" name="Action Button: Custom 4">
            <a:hlinkClick r:id="rId3" highlightClick="1"/>
          </p:cNvPr>
          <p:cNvSpPr/>
          <p:nvPr/>
        </p:nvSpPr>
        <p:spPr>
          <a:xfrm>
            <a:off x="3657600" y="3200400"/>
            <a:ext cx="2743200" cy="2667000"/>
          </a:xfrm>
          <a:prstGeom prst="actionButtonBlan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176675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Stellar rotation</a:t>
            </a:r>
            <a:endParaRPr lang="en-US" dirty="0"/>
          </a:p>
        </p:txBody>
      </p:sp>
      <p:sp>
        <p:nvSpPr>
          <p:cNvPr id="3" name="Content Placeholder 2"/>
          <p:cNvSpPr>
            <a:spLocks noGrp="1"/>
          </p:cNvSpPr>
          <p:nvPr>
            <p:ph idx="1"/>
          </p:nvPr>
        </p:nvSpPr>
        <p:spPr>
          <a:xfrm>
            <a:off x="533400" y="1524000"/>
            <a:ext cx="5029200" cy="4216027"/>
          </a:xfrm>
        </p:spPr>
        <p:txBody>
          <a:bodyPr/>
          <a:lstStyle/>
          <a:p>
            <a:r>
              <a:rPr lang="en-US" dirty="0" smtClean="0"/>
              <a:t>As stars rotate, plasma on one side is moving towards us coming into view while plasma on the opposite side is moving out of view, away from us</a:t>
            </a:r>
          </a:p>
          <a:p>
            <a:r>
              <a:rPr lang="en-US" dirty="0" smtClean="0"/>
              <a:t>Rotation of the star has an observable Doppler shift!</a:t>
            </a:r>
          </a:p>
          <a:p>
            <a:pPr lvl="1"/>
            <a:r>
              <a:rPr lang="en-US" dirty="0" smtClean="0"/>
              <a:t>Signature is greater the faster a star is rotating</a:t>
            </a:r>
            <a:endParaRPr lang="en-US" dirty="0"/>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16832" t="13060" r="4324" b="6716"/>
          <a:stretch/>
        </p:blipFill>
        <p:spPr>
          <a:xfrm>
            <a:off x="5562600" y="1905000"/>
            <a:ext cx="6466367" cy="3124200"/>
          </a:xfrm>
          <a:prstGeom prst="rect">
            <a:avLst/>
          </a:prstGeom>
        </p:spPr>
      </p:pic>
    </p:spTree>
    <p:extLst>
      <p:ext uri="{BB962C8B-B14F-4D97-AF65-F5344CB8AC3E}">
        <p14:creationId xmlns:p14="http://schemas.microsoft.com/office/powerpoint/2010/main" val="111191771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Stellar rotation</a:t>
            </a:r>
            <a:endParaRPr lang="en-US" dirty="0"/>
          </a:p>
        </p:txBody>
      </p:sp>
      <p:sp>
        <p:nvSpPr>
          <p:cNvPr id="3" name="Content Placeholder 2"/>
          <p:cNvSpPr>
            <a:spLocks noGrp="1"/>
          </p:cNvSpPr>
          <p:nvPr>
            <p:ph idx="1"/>
          </p:nvPr>
        </p:nvSpPr>
        <p:spPr>
          <a:xfrm>
            <a:off x="533400" y="1524000"/>
            <a:ext cx="5181600" cy="4216027"/>
          </a:xfrm>
        </p:spPr>
        <p:txBody>
          <a:bodyPr/>
          <a:lstStyle/>
          <a:p>
            <a:r>
              <a:rPr lang="en-US" dirty="0"/>
              <a:t>As stars rotate, plasma on one side is moving towards us coming into view while plasma on the opposite side is moving out of view, away from us</a:t>
            </a:r>
          </a:p>
          <a:p>
            <a:r>
              <a:rPr lang="en-US" dirty="0"/>
              <a:t>Rotation of the star has an observable Doppler shift!</a:t>
            </a:r>
          </a:p>
          <a:p>
            <a:pPr lvl="1"/>
            <a:r>
              <a:rPr lang="en-US" dirty="0"/>
              <a:t>Signature is greater the faster a star is rotating</a:t>
            </a:r>
          </a:p>
          <a:p>
            <a:endParaRPr lang="en-US" dirty="0"/>
          </a:p>
        </p:txBody>
      </p:sp>
      <p:pic>
        <p:nvPicPr>
          <p:cNvPr id="5" name="Picture 4"/>
          <p:cNvPicPr>
            <a:picLocks noChangeAspect="1"/>
          </p:cNvPicPr>
          <p:nvPr/>
        </p:nvPicPr>
        <p:blipFill>
          <a:blip r:embed="rId3"/>
          <a:stretch>
            <a:fillRect/>
          </a:stretch>
        </p:blipFill>
        <p:spPr>
          <a:xfrm>
            <a:off x="6339357" y="1307913"/>
            <a:ext cx="5319243" cy="4648200"/>
          </a:xfrm>
          <a:prstGeom prst="rect">
            <a:avLst/>
          </a:prstGeom>
        </p:spPr>
      </p:pic>
      <p:pic>
        <p:nvPicPr>
          <p:cNvPr id="6" name="Picture 5"/>
          <p:cNvPicPr>
            <a:picLocks noChangeAspect="1"/>
          </p:cNvPicPr>
          <p:nvPr/>
        </p:nvPicPr>
        <p:blipFill>
          <a:blip r:embed="rId4"/>
          <a:stretch>
            <a:fillRect/>
          </a:stretch>
        </p:blipFill>
        <p:spPr>
          <a:xfrm>
            <a:off x="2718216" y="4332454"/>
            <a:ext cx="3377784" cy="2524297"/>
          </a:xfrm>
          <a:prstGeom prst="rect">
            <a:avLst/>
          </a:prstGeom>
        </p:spPr>
      </p:pic>
    </p:spTree>
    <p:extLst>
      <p:ext uri="{BB962C8B-B14F-4D97-AF65-F5344CB8AC3E}">
        <p14:creationId xmlns:p14="http://schemas.microsoft.com/office/powerpoint/2010/main" val="13493139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Stellar motion due to planets</a:t>
            </a:r>
            <a:endParaRPr lang="en-US" dirty="0"/>
          </a:p>
        </p:txBody>
      </p:sp>
      <p:sp>
        <p:nvSpPr>
          <p:cNvPr id="3" name="Content Placeholder 2"/>
          <p:cNvSpPr>
            <a:spLocks noGrp="1"/>
          </p:cNvSpPr>
          <p:nvPr>
            <p:ph idx="1"/>
          </p:nvPr>
        </p:nvSpPr>
        <p:spPr>
          <a:xfrm>
            <a:off x="533400" y="1524000"/>
            <a:ext cx="5791200" cy="4216027"/>
          </a:xfrm>
        </p:spPr>
        <p:txBody>
          <a:bodyPr/>
          <a:lstStyle/>
          <a:p>
            <a:r>
              <a:rPr lang="en-US" dirty="0" smtClean="0"/>
              <a:t>We use Doppler shift to detect planets around other stars!</a:t>
            </a:r>
          </a:p>
          <a:p>
            <a:r>
              <a:rPr lang="en-US" dirty="0" smtClean="0"/>
              <a:t>As the planet orbits, it ’tugs’ on the star (both orbit a common center of mass)</a:t>
            </a:r>
          </a:p>
          <a:p>
            <a:r>
              <a:rPr lang="en-US" dirty="0" smtClean="0"/>
              <a:t>The star’s ‘small orbit’ is detectable in its spectrum</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29400" y="1803213"/>
            <a:ext cx="5029200" cy="3657600"/>
          </a:xfrm>
          <a:prstGeom prst="rect">
            <a:avLst/>
          </a:prstGeom>
        </p:spPr>
      </p:pic>
      <p:sp>
        <p:nvSpPr>
          <p:cNvPr id="5" name="Oval 4"/>
          <p:cNvSpPr/>
          <p:nvPr/>
        </p:nvSpPr>
        <p:spPr>
          <a:xfrm>
            <a:off x="2150164" y="3733800"/>
            <a:ext cx="3336235" cy="289560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 name="Oval 5"/>
          <p:cNvSpPr/>
          <p:nvPr/>
        </p:nvSpPr>
        <p:spPr>
          <a:xfrm>
            <a:off x="3048000" y="4752020"/>
            <a:ext cx="881270" cy="881270"/>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5382194" y="5016170"/>
            <a:ext cx="188843" cy="18884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415436" y="4990816"/>
            <a:ext cx="377687" cy="398361"/>
          </a:xfrm>
          <a:prstGeom prst="ellipse">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3682725" y="4948535"/>
            <a:ext cx="279675" cy="461665"/>
          </a:xfrm>
          <a:prstGeom prst="rect">
            <a:avLst/>
          </a:prstGeom>
          <a:noFill/>
        </p:spPr>
        <p:txBody>
          <a:bodyPr wrap="square" rtlCol="0">
            <a:spAutoFit/>
          </a:bodyPr>
          <a:lstStyle/>
          <a:p>
            <a:r>
              <a:rPr lang="en-US" dirty="0" smtClean="0"/>
              <a:t>x</a:t>
            </a:r>
            <a:endParaRPr lang="en-US" dirty="0"/>
          </a:p>
        </p:txBody>
      </p:sp>
    </p:spTree>
    <p:extLst>
      <p:ext uri="{BB962C8B-B14F-4D97-AF65-F5344CB8AC3E}">
        <p14:creationId xmlns:p14="http://schemas.microsoft.com/office/powerpoint/2010/main" val="187780827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Recap for today</a:t>
            </a:r>
            <a:endParaRPr lang="en-US" dirty="0"/>
          </a:p>
        </p:txBody>
      </p:sp>
      <p:sp>
        <p:nvSpPr>
          <p:cNvPr id="3" name="Content Placeholder 2"/>
          <p:cNvSpPr>
            <a:spLocks noGrp="1"/>
          </p:cNvSpPr>
          <p:nvPr>
            <p:ph idx="1"/>
          </p:nvPr>
        </p:nvSpPr>
        <p:spPr/>
        <p:txBody>
          <a:bodyPr/>
          <a:lstStyle/>
          <a:p>
            <a:r>
              <a:rPr lang="en-US" dirty="0" smtClean="0"/>
              <a:t>Today, we talked about</a:t>
            </a:r>
          </a:p>
          <a:p>
            <a:pPr lvl="1"/>
            <a:r>
              <a:rPr lang="en-US" dirty="0" smtClean="0"/>
              <a:t>Atoms and their structure</a:t>
            </a:r>
          </a:p>
          <a:p>
            <a:pPr lvl="1"/>
            <a:r>
              <a:rPr lang="en-US" dirty="0" smtClean="0"/>
              <a:t>Phases of matter</a:t>
            </a:r>
          </a:p>
          <a:p>
            <a:pPr lvl="1"/>
            <a:r>
              <a:rPr lang="en-US" dirty="0" smtClean="0"/>
              <a:t>Atomic energy levels</a:t>
            </a:r>
          </a:p>
          <a:p>
            <a:pPr lvl="1"/>
            <a:r>
              <a:rPr lang="en-US" dirty="0" smtClean="0"/>
              <a:t>Energy level transitions in atoms</a:t>
            </a:r>
          </a:p>
          <a:p>
            <a:pPr lvl="1"/>
            <a:r>
              <a:rPr lang="en-US" dirty="0" smtClean="0"/>
              <a:t>Types of spectra</a:t>
            </a:r>
          </a:p>
          <a:p>
            <a:pPr lvl="1"/>
            <a:r>
              <a:rPr lang="en-US" dirty="0" smtClean="0"/>
              <a:t>Thermal radiation</a:t>
            </a:r>
          </a:p>
          <a:p>
            <a:pPr lvl="1"/>
            <a:r>
              <a:rPr lang="en-US" dirty="0" smtClean="0"/>
              <a:t>Fingerprints of chemistry, temperature, and motion on spectra</a:t>
            </a:r>
            <a:endParaRPr lang="en-US" dirty="0"/>
          </a:p>
        </p:txBody>
      </p:sp>
      <p:pic>
        <p:nvPicPr>
          <p:cNvPr id="5" name="Picture 4"/>
          <p:cNvPicPr>
            <a:picLocks noChangeAspect="1"/>
          </p:cNvPicPr>
          <p:nvPr/>
        </p:nvPicPr>
        <p:blipFill>
          <a:blip r:embed="rId3"/>
          <a:stretch>
            <a:fillRect/>
          </a:stretch>
        </p:blipFill>
        <p:spPr>
          <a:xfrm>
            <a:off x="7924800" y="1524000"/>
            <a:ext cx="3454891" cy="3073764"/>
          </a:xfrm>
          <a:prstGeom prst="rect">
            <a:avLst/>
          </a:prstGeom>
        </p:spPr>
      </p:pic>
    </p:spTree>
    <p:extLst>
      <p:ext uri="{BB962C8B-B14F-4D97-AF65-F5344CB8AC3E}">
        <p14:creationId xmlns:p14="http://schemas.microsoft.com/office/powerpoint/2010/main" val="4821656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0377" y="0"/>
            <a:ext cx="10311245" cy="6874163"/>
          </a:xfrm>
          <a:prstGeom prst="rect">
            <a:avLst/>
          </a:prstGeom>
        </p:spPr>
      </p:pic>
      <p:sp>
        <p:nvSpPr>
          <p:cNvPr id="2" name="Title 1"/>
          <p:cNvSpPr>
            <a:spLocks noGrp="1"/>
          </p:cNvSpPr>
          <p:nvPr>
            <p:ph type="ctrTitle"/>
          </p:nvPr>
        </p:nvSpPr>
        <p:spPr/>
        <p:txBody>
          <a:bodyPr/>
          <a:lstStyle/>
          <a:p>
            <a:r>
              <a:rPr lang="en-US" dirty="0" smtClean="0"/>
              <a:t>Properties of light</a:t>
            </a:r>
            <a:endParaRPr lang="en-US" dirty="0"/>
          </a:p>
        </p:txBody>
      </p:sp>
      <p:sp>
        <p:nvSpPr>
          <p:cNvPr id="3" name="Subtitle 2"/>
          <p:cNvSpPr>
            <a:spLocks noGrp="1"/>
          </p:cNvSpPr>
          <p:nvPr>
            <p:ph type="subTitle" idx="1"/>
          </p:nvPr>
        </p:nvSpPr>
        <p:spPr>
          <a:xfrm>
            <a:off x="2695193" y="3593572"/>
            <a:ext cx="6801612" cy="1239894"/>
          </a:xfrm>
        </p:spPr>
        <p:txBody>
          <a:bodyPr/>
          <a:lstStyle/>
          <a:p>
            <a:r>
              <a:rPr lang="en-US" dirty="0" smtClean="0"/>
              <a:t>The Cosmic Perspective, Chapter 5, 5.1-5.2</a:t>
            </a:r>
            <a:endParaRPr lang="en-US" dirty="0"/>
          </a:p>
        </p:txBody>
      </p:sp>
    </p:spTree>
    <p:extLst>
      <p:ext uri="{BB962C8B-B14F-4D97-AF65-F5344CB8AC3E}">
        <p14:creationId xmlns:p14="http://schemas.microsoft.com/office/powerpoint/2010/main" val="14441895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Recap of last time</a:t>
            </a:r>
            <a:endParaRPr lang="en-US" dirty="0"/>
          </a:p>
        </p:txBody>
      </p:sp>
      <p:sp>
        <p:nvSpPr>
          <p:cNvPr id="3" name="Content Placeholder 2"/>
          <p:cNvSpPr>
            <a:spLocks noGrp="1"/>
          </p:cNvSpPr>
          <p:nvPr>
            <p:ph idx="1"/>
          </p:nvPr>
        </p:nvSpPr>
        <p:spPr/>
        <p:txBody>
          <a:bodyPr/>
          <a:lstStyle/>
          <a:p>
            <a:r>
              <a:rPr lang="en-US" dirty="0" smtClean="0"/>
              <a:t>Last time, we talked about the behavior of light</a:t>
            </a:r>
          </a:p>
          <a:p>
            <a:pPr lvl="1"/>
            <a:r>
              <a:rPr lang="en-US" dirty="0" smtClean="0"/>
              <a:t>Light is emitted</a:t>
            </a:r>
          </a:p>
          <a:p>
            <a:pPr lvl="1"/>
            <a:r>
              <a:rPr lang="en-US" dirty="0" smtClean="0"/>
              <a:t>It can be absorbed, transmitted, reflected, diffracted, scattered, and it can interfere</a:t>
            </a:r>
            <a:endParaRPr lang="en-US" dirty="0"/>
          </a:p>
          <a:p>
            <a:pPr lvl="2"/>
            <a:r>
              <a:rPr lang="en-US" dirty="0" smtClean="0"/>
              <a:t>Scattering depends on size of </a:t>
            </a:r>
            <a:r>
              <a:rPr lang="en-US" dirty="0" err="1" smtClean="0"/>
              <a:t>scatterer</a:t>
            </a:r>
            <a:r>
              <a:rPr lang="en-US" dirty="0" smtClean="0"/>
              <a:t> (molecules in atmosphere, clouds) and the wavelength of the light</a:t>
            </a:r>
          </a:p>
          <a:p>
            <a:pPr lvl="2"/>
            <a:r>
              <a:rPr lang="en-US" dirty="0" smtClean="0"/>
              <a:t>Blue efficiently scattered in atmosphere, red not</a:t>
            </a:r>
          </a:p>
          <a:p>
            <a:pPr lvl="1"/>
            <a:endParaRPr lang="en-US" dirty="0" smtClean="0"/>
          </a:p>
        </p:txBody>
      </p:sp>
      <p:pic>
        <p:nvPicPr>
          <p:cNvPr id="4" name="Picture 3"/>
          <p:cNvPicPr>
            <a:picLocks noChangeAspect="1"/>
          </p:cNvPicPr>
          <p:nvPr/>
        </p:nvPicPr>
        <p:blipFill>
          <a:blip r:embed="rId3"/>
          <a:stretch>
            <a:fillRect/>
          </a:stretch>
        </p:blipFill>
        <p:spPr>
          <a:xfrm>
            <a:off x="6858000" y="3616773"/>
            <a:ext cx="5173517" cy="3024772"/>
          </a:xfrm>
          <a:prstGeom prst="rect">
            <a:avLst/>
          </a:prstGeom>
        </p:spPr>
      </p:pic>
      <p:sp>
        <p:nvSpPr>
          <p:cNvPr id="5" name="TextBox 4"/>
          <p:cNvSpPr txBox="1"/>
          <p:nvPr/>
        </p:nvSpPr>
        <p:spPr>
          <a:xfrm>
            <a:off x="7162800" y="3733800"/>
            <a:ext cx="1947521" cy="461665"/>
          </a:xfrm>
          <a:prstGeom prst="rect">
            <a:avLst/>
          </a:prstGeom>
          <a:noFill/>
        </p:spPr>
        <p:txBody>
          <a:bodyPr wrap="none" rtlCol="0">
            <a:spAutoFit/>
          </a:bodyPr>
          <a:lstStyle/>
          <a:p>
            <a:r>
              <a:rPr lang="en-US" smtClean="0"/>
              <a:t>Higher energy</a:t>
            </a:r>
            <a:endParaRPr lang="en-US"/>
          </a:p>
        </p:txBody>
      </p:sp>
      <p:sp>
        <p:nvSpPr>
          <p:cNvPr id="6" name="TextBox 5"/>
          <p:cNvSpPr txBox="1"/>
          <p:nvPr/>
        </p:nvSpPr>
        <p:spPr>
          <a:xfrm>
            <a:off x="7149441" y="5129159"/>
            <a:ext cx="1896225" cy="461665"/>
          </a:xfrm>
          <a:prstGeom prst="rect">
            <a:avLst/>
          </a:prstGeom>
          <a:noFill/>
        </p:spPr>
        <p:txBody>
          <a:bodyPr wrap="none" rtlCol="0">
            <a:spAutoFit/>
          </a:bodyPr>
          <a:lstStyle/>
          <a:p>
            <a:r>
              <a:rPr lang="en-US" dirty="0" smtClean="0"/>
              <a:t>Lower energy</a:t>
            </a:r>
            <a:endParaRPr lang="en-US" dirty="0"/>
          </a:p>
        </p:txBody>
      </p:sp>
    </p:spTree>
    <p:extLst>
      <p:ext uri="{BB962C8B-B14F-4D97-AF65-F5344CB8AC3E}">
        <p14:creationId xmlns:p14="http://schemas.microsoft.com/office/powerpoint/2010/main" val="5346343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Let’s talk about fields again</a:t>
            </a:r>
            <a:endParaRPr lang="en-US" dirty="0"/>
          </a:p>
        </p:txBody>
      </p:sp>
      <p:sp>
        <p:nvSpPr>
          <p:cNvPr id="3" name="Content Placeholder 2"/>
          <p:cNvSpPr>
            <a:spLocks noGrp="1"/>
          </p:cNvSpPr>
          <p:nvPr>
            <p:ph idx="1"/>
          </p:nvPr>
        </p:nvSpPr>
        <p:spPr/>
        <p:txBody>
          <a:bodyPr/>
          <a:lstStyle/>
          <a:p>
            <a:r>
              <a:rPr lang="en-US" dirty="0" smtClean="0"/>
              <a:t>A </a:t>
            </a:r>
            <a:r>
              <a:rPr lang="en-US" b="1" dirty="0" smtClean="0"/>
              <a:t>field</a:t>
            </a:r>
            <a:r>
              <a:rPr lang="en-US" dirty="0" smtClean="0"/>
              <a:t> tells you how much two things will interact depending on where they are relative to each other.</a:t>
            </a:r>
          </a:p>
          <a:p>
            <a:pPr lvl="1"/>
            <a:r>
              <a:rPr lang="en-US" dirty="0"/>
              <a:t>Magnetic fields</a:t>
            </a:r>
          </a:p>
          <a:p>
            <a:pPr lvl="1"/>
            <a:r>
              <a:rPr lang="en-US" dirty="0" smtClean="0">
                <a:solidFill>
                  <a:schemeClr val="bg1">
                    <a:lumMod val="50000"/>
                  </a:schemeClr>
                </a:solidFill>
              </a:rPr>
              <a:t>Electric fields</a:t>
            </a:r>
          </a:p>
          <a:p>
            <a:pPr lvl="1"/>
            <a:r>
              <a:rPr lang="en-US" dirty="0" smtClean="0">
                <a:solidFill>
                  <a:schemeClr val="bg1">
                    <a:lumMod val="50000"/>
                  </a:schemeClr>
                </a:solidFill>
              </a:rPr>
              <a:t>Gravitational fields</a:t>
            </a:r>
            <a:endParaRPr lang="en-US" dirty="0">
              <a:solidFill>
                <a:schemeClr val="bg1">
                  <a:lumMod val="50000"/>
                </a:schemeClr>
              </a:solidFill>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 y="3962400"/>
            <a:ext cx="3810000" cy="259080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48600" y="2311400"/>
            <a:ext cx="4241800" cy="4241800"/>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76800" y="3505200"/>
            <a:ext cx="3213100" cy="3213100"/>
          </a:xfrm>
          <a:prstGeom prst="rect">
            <a:avLst/>
          </a:prstGeom>
        </p:spPr>
      </p:pic>
    </p:spTree>
    <p:extLst>
      <p:ext uri="{BB962C8B-B14F-4D97-AF65-F5344CB8AC3E}">
        <p14:creationId xmlns:p14="http://schemas.microsoft.com/office/powerpoint/2010/main" val="7232044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Let’s talk about fields again</a:t>
            </a:r>
            <a:endParaRPr lang="en-US" dirty="0"/>
          </a:p>
        </p:txBody>
      </p:sp>
      <p:sp>
        <p:nvSpPr>
          <p:cNvPr id="3" name="Content Placeholder 2"/>
          <p:cNvSpPr>
            <a:spLocks noGrp="1"/>
          </p:cNvSpPr>
          <p:nvPr>
            <p:ph idx="1"/>
          </p:nvPr>
        </p:nvSpPr>
        <p:spPr/>
        <p:txBody>
          <a:bodyPr/>
          <a:lstStyle/>
          <a:p>
            <a:r>
              <a:rPr lang="en-US" dirty="0" smtClean="0"/>
              <a:t>A </a:t>
            </a:r>
            <a:r>
              <a:rPr lang="en-US" b="1" dirty="0" smtClean="0"/>
              <a:t>field</a:t>
            </a:r>
            <a:r>
              <a:rPr lang="en-US" dirty="0" smtClean="0"/>
              <a:t> tells you how much two things will interact depending on where they are relative to each other.</a:t>
            </a:r>
          </a:p>
          <a:p>
            <a:pPr lvl="1"/>
            <a:r>
              <a:rPr lang="en-US" dirty="0"/>
              <a:t>Magnetic fields</a:t>
            </a:r>
          </a:p>
          <a:p>
            <a:pPr lvl="1"/>
            <a:r>
              <a:rPr lang="en-US" dirty="0" smtClean="0"/>
              <a:t>Electric fields</a:t>
            </a:r>
          </a:p>
          <a:p>
            <a:pPr lvl="1"/>
            <a:r>
              <a:rPr lang="en-US" dirty="0" smtClean="0">
                <a:solidFill>
                  <a:schemeClr val="bg1">
                    <a:lumMod val="50000"/>
                  </a:schemeClr>
                </a:solidFill>
              </a:rPr>
              <a:t>Gravitational fields</a:t>
            </a:r>
            <a:endParaRPr lang="en-US" dirty="0">
              <a:solidFill>
                <a:schemeClr val="bg1">
                  <a:lumMod val="50000"/>
                </a:schemeClr>
              </a:solidFill>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24800" y="3632013"/>
            <a:ext cx="3454401" cy="2590801"/>
          </a:xfrm>
          <a:prstGeom prst="rect">
            <a:avLst/>
          </a:prstGeom>
        </p:spPr>
      </p:pic>
    </p:spTree>
    <p:extLst>
      <p:ext uri="{BB962C8B-B14F-4D97-AF65-F5344CB8AC3E}">
        <p14:creationId xmlns:p14="http://schemas.microsoft.com/office/powerpoint/2010/main" val="7428932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Let’s talk about fields again</a:t>
            </a:r>
            <a:endParaRPr lang="en-US" dirty="0"/>
          </a:p>
        </p:txBody>
      </p:sp>
      <p:sp>
        <p:nvSpPr>
          <p:cNvPr id="3" name="Content Placeholder 2"/>
          <p:cNvSpPr>
            <a:spLocks noGrp="1"/>
          </p:cNvSpPr>
          <p:nvPr>
            <p:ph idx="1"/>
          </p:nvPr>
        </p:nvSpPr>
        <p:spPr/>
        <p:txBody>
          <a:bodyPr/>
          <a:lstStyle/>
          <a:p>
            <a:r>
              <a:rPr lang="en-US" dirty="0" smtClean="0"/>
              <a:t>A </a:t>
            </a:r>
            <a:r>
              <a:rPr lang="en-US" b="1" dirty="0" smtClean="0"/>
              <a:t>field</a:t>
            </a:r>
            <a:r>
              <a:rPr lang="en-US" dirty="0" smtClean="0"/>
              <a:t> tells you how much two things will interact depending on where they are relative to each other.</a:t>
            </a:r>
          </a:p>
          <a:p>
            <a:pPr lvl="1"/>
            <a:r>
              <a:rPr lang="en-US" dirty="0"/>
              <a:t>Magnetic fields</a:t>
            </a:r>
          </a:p>
          <a:p>
            <a:pPr lvl="1"/>
            <a:r>
              <a:rPr lang="en-US" dirty="0" smtClean="0"/>
              <a:t>Electric fields</a:t>
            </a:r>
          </a:p>
          <a:p>
            <a:pPr lvl="1"/>
            <a:r>
              <a:rPr lang="en-US" dirty="0" smtClean="0"/>
              <a:t>Gravitational fields</a:t>
            </a:r>
          </a:p>
          <a:p>
            <a:pPr lvl="1"/>
            <a:endParaRPr lang="en-US" dirty="0"/>
          </a:p>
          <a:p>
            <a:r>
              <a:rPr lang="en-US" dirty="0" smtClean="0"/>
              <a:t>Every day, we are surrounded by, and move through, fields</a:t>
            </a:r>
          </a:p>
          <a:p>
            <a:pPr lvl="1"/>
            <a:r>
              <a:rPr lang="en-US" dirty="0" smtClean="0"/>
              <a:t>Charged particles interact with magnetic, electric fields</a:t>
            </a:r>
          </a:p>
          <a:p>
            <a:pPr lvl="1"/>
            <a:r>
              <a:rPr lang="en-US" dirty="0" smtClean="0"/>
              <a:t>Light and massive objects interact with gravitational fields</a:t>
            </a:r>
            <a:endParaRPr lang="en-US" dirty="0"/>
          </a:p>
        </p:txBody>
      </p:sp>
      <p:pic>
        <p:nvPicPr>
          <p:cNvPr id="5" name="Picture 4"/>
          <p:cNvPicPr>
            <a:picLocks noChangeAspect="1"/>
          </p:cNvPicPr>
          <p:nvPr/>
        </p:nvPicPr>
        <p:blipFill>
          <a:blip r:embed="rId3"/>
          <a:stretch>
            <a:fillRect/>
          </a:stretch>
        </p:blipFill>
        <p:spPr>
          <a:xfrm>
            <a:off x="7391400" y="2667000"/>
            <a:ext cx="4682359" cy="4133798"/>
          </a:xfrm>
          <a:prstGeom prst="rect">
            <a:avLst/>
          </a:prstGeom>
        </p:spPr>
      </p:pic>
    </p:spTree>
    <p:extLst>
      <p:ext uri="{BB962C8B-B14F-4D97-AF65-F5344CB8AC3E}">
        <p14:creationId xmlns:p14="http://schemas.microsoft.com/office/powerpoint/2010/main" val="8159749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Light as an electromagnetic wave</a:t>
            </a:r>
            <a:endParaRPr lang="en-US" dirty="0"/>
          </a:p>
        </p:txBody>
      </p:sp>
      <p:sp>
        <p:nvSpPr>
          <p:cNvPr id="3" name="Content Placeholder 2"/>
          <p:cNvSpPr>
            <a:spLocks noGrp="1"/>
          </p:cNvSpPr>
          <p:nvPr>
            <p:ph idx="1"/>
          </p:nvPr>
        </p:nvSpPr>
        <p:spPr/>
        <p:txBody>
          <a:bodyPr/>
          <a:lstStyle/>
          <a:p>
            <a:r>
              <a:rPr lang="en-US" dirty="0" smtClean="0"/>
              <a:t>The nature of light was experimentally determined</a:t>
            </a:r>
          </a:p>
          <a:p>
            <a:pPr lvl="1"/>
            <a:r>
              <a:rPr lang="en-US" dirty="0" smtClean="0"/>
              <a:t>Light was seen to behave as a particle, and</a:t>
            </a:r>
          </a:p>
          <a:p>
            <a:pPr lvl="1"/>
            <a:r>
              <a:rPr lang="en-US" dirty="0" smtClean="0"/>
              <a:t>As a wave. It was observed to have electric and</a:t>
            </a:r>
          </a:p>
          <a:p>
            <a:pPr lvl="1"/>
            <a:r>
              <a:rPr lang="en-US" dirty="0" smtClean="0"/>
              <a:t>Magnetic properties; thus, defined as an electromagnetic wave.</a:t>
            </a:r>
          </a:p>
          <a:p>
            <a:pPr lvl="2"/>
            <a:endParaRPr lang="en-US" dirty="0"/>
          </a:p>
        </p:txBody>
      </p:sp>
      <p:pic>
        <p:nvPicPr>
          <p:cNvPr id="5" name="Picture 4"/>
          <p:cNvPicPr>
            <a:picLocks noChangeAspect="1"/>
          </p:cNvPicPr>
          <p:nvPr/>
        </p:nvPicPr>
        <p:blipFill>
          <a:blip r:embed="rId3"/>
          <a:stretch>
            <a:fillRect/>
          </a:stretch>
        </p:blipFill>
        <p:spPr>
          <a:xfrm>
            <a:off x="101600" y="3591285"/>
            <a:ext cx="5504676" cy="2920627"/>
          </a:xfrm>
          <a:prstGeom prst="rect">
            <a:avLst/>
          </a:prstGeom>
        </p:spPr>
      </p:pic>
    </p:spTree>
    <p:extLst>
      <p:ext uri="{BB962C8B-B14F-4D97-AF65-F5344CB8AC3E}">
        <p14:creationId xmlns:p14="http://schemas.microsoft.com/office/powerpoint/2010/main" val="814420005"/>
      </p:ext>
    </p:extLst>
  </p:cSld>
  <p:clrMapOvr>
    <a:masterClrMapping/>
  </p:clrMapOvr>
</p:sld>
</file>

<file path=ppt/theme/theme1.xml><?xml version="1.0" encoding="utf-8"?>
<a:theme xmlns:a="http://schemas.openxmlformats.org/drawingml/2006/main" name="Parcel">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lecture_template" id="{872AB413-3E31-5C4E-9AF9-39F7B2FF41D8}" vid="{2D563247-5E48-464C-8D48-787647714DDB}"/>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11441</TotalTime>
  <Words>1855</Words>
  <Application>Microsoft Macintosh PowerPoint</Application>
  <PresentationFormat>Widescreen</PresentationFormat>
  <Paragraphs>257</Paragraphs>
  <Slides>39</Slides>
  <Notes>39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39</vt:i4>
      </vt:variant>
    </vt:vector>
  </HeadingPairs>
  <TitlesOfParts>
    <vt:vector size="44" baseType="lpstr">
      <vt:lpstr>Times</vt:lpstr>
      <vt:lpstr>ＭＳ Ｐゴシック</vt:lpstr>
      <vt:lpstr>Arial</vt:lpstr>
      <vt:lpstr>Gill Sans MT</vt:lpstr>
      <vt:lpstr>Parcel</vt:lpstr>
      <vt:lpstr>Today in science…</vt:lpstr>
      <vt:lpstr>(Yester-)Today in science…</vt:lpstr>
      <vt:lpstr>Why did Philae bounce?</vt:lpstr>
      <vt:lpstr>Properties of light</vt:lpstr>
      <vt:lpstr>Recap of last time</vt:lpstr>
      <vt:lpstr>Let’s talk about fields again</vt:lpstr>
      <vt:lpstr>Let’s talk about fields again</vt:lpstr>
      <vt:lpstr>Let’s talk about fields again</vt:lpstr>
      <vt:lpstr>Light as an electromagnetic wave</vt:lpstr>
      <vt:lpstr>The Faraday effect</vt:lpstr>
      <vt:lpstr>Properties of matter</vt:lpstr>
      <vt:lpstr>Atoms!</vt:lpstr>
      <vt:lpstr>Atomic structure</vt:lpstr>
      <vt:lpstr>Atomic structure</vt:lpstr>
      <vt:lpstr>Phases of matter</vt:lpstr>
      <vt:lpstr>Phases of matter: Water</vt:lpstr>
      <vt:lpstr>Phases of matter: Water</vt:lpstr>
      <vt:lpstr>Phases of matter</vt:lpstr>
      <vt:lpstr>Phases of matter: the effect of pressure</vt:lpstr>
      <vt:lpstr>Back to atoms…</vt:lpstr>
      <vt:lpstr>Atomic energy levels</vt:lpstr>
      <vt:lpstr>Energy level transitions</vt:lpstr>
      <vt:lpstr>Quantized, quantum what now?</vt:lpstr>
      <vt:lpstr>So, what do we do with energy level transitions?</vt:lpstr>
      <vt:lpstr>Continuous sources</vt:lpstr>
      <vt:lpstr>Emission line spectrum</vt:lpstr>
      <vt:lpstr>Absorption line spectrum</vt:lpstr>
      <vt:lpstr>The Sun</vt:lpstr>
      <vt:lpstr>Stellar spectrum: emission, absorption, and continuum</vt:lpstr>
      <vt:lpstr>Thermal radiation</vt:lpstr>
      <vt:lpstr>Thermal radiation</vt:lpstr>
      <vt:lpstr>Two laws of thermal radiation</vt:lpstr>
      <vt:lpstr>The Sun, again</vt:lpstr>
      <vt:lpstr>Doppler effect</vt:lpstr>
      <vt:lpstr>Stellar motions</vt:lpstr>
      <vt:lpstr>Stellar rotation</vt:lpstr>
      <vt:lpstr>Stellar rotation</vt:lpstr>
      <vt:lpstr>Stellar motion due to planets</vt:lpstr>
      <vt:lpstr>Recap for today</vt:lpstr>
    </vt:vector>
  </TitlesOfParts>
  <Company/>
  <LinksUpToDate>false</LinksUpToDate>
  <SharedDoc>false</SharedDoc>
  <HyperlinksChanged>false</HyperlinksChanged>
  <AppVersion>15.0029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Introduction</dc:subject>
  <dc:creator>Alicia N Aarnio</dc:creator>
  <cp:lastModifiedBy>Alicia N Aarnio</cp:lastModifiedBy>
  <cp:revision>74</cp:revision>
  <cp:lastPrinted>2018-09-11T14:23:29Z</cp:lastPrinted>
  <dcterms:created xsi:type="dcterms:W3CDTF">2018-08-16T18:07:09Z</dcterms:created>
  <dcterms:modified xsi:type="dcterms:W3CDTF">2018-09-11T14:25:38Z</dcterms:modified>
</cp:coreProperties>
</file>